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3.xml" ContentType="application/vnd.openxmlformats-officedocument.themeOverr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charts/chart29.xml" ContentType="application/vnd.openxmlformats-officedocument.drawingml.chart+xml"/>
  <Override PartName="/ppt/charts/style9.xml" ContentType="application/vnd.ms-office.chartstyle+xml"/>
  <Override PartName="/ppt/charts/colors9.xml" ContentType="application/vnd.ms-office.chartcolorstyl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theme/themeOverride4.xml" ContentType="application/vnd.openxmlformats-officedocument.themeOverride+xml"/>
  <Override PartName="/ppt/charts/chart35.xml" ContentType="application/vnd.openxmlformats-officedocument.drawingml.chart+xml"/>
  <Override PartName="/ppt/charts/chart3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7.xml" ContentType="application/vnd.openxmlformats-officedocument.drawingml.chart+xml"/>
  <Override PartName="/ppt/charts/chart38.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4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6.xml" ContentType="application/vnd.openxmlformats-officedocument.drawingml.chart+xml"/>
  <Override PartName="/ppt/charts/chart47.xml" ContentType="application/vnd.openxmlformats-officedocument.drawingml.chart+xml"/>
  <Override PartName="/ppt/charts/style15.xml" ContentType="application/vnd.ms-office.chartstyle+xml"/>
  <Override PartName="/ppt/charts/colors1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3"/>
  </p:notesMasterIdLst>
  <p:handoutMasterIdLst>
    <p:handoutMasterId r:id="rId104"/>
  </p:handoutMasterIdLst>
  <p:sldIdLst>
    <p:sldId id="256" r:id="rId2"/>
    <p:sldId id="266" r:id="rId3"/>
    <p:sldId id="385" r:id="rId4"/>
    <p:sldId id="269" r:id="rId5"/>
    <p:sldId id="277" r:id="rId6"/>
    <p:sldId id="359" r:id="rId7"/>
    <p:sldId id="360" r:id="rId8"/>
    <p:sldId id="278" r:id="rId9"/>
    <p:sldId id="280" r:id="rId10"/>
    <p:sldId id="274" r:id="rId11"/>
    <p:sldId id="281" r:id="rId12"/>
    <p:sldId id="282" r:id="rId13"/>
    <p:sldId id="283" r:id="rId14"/>
    <p:sldId id="275" r:id="rId15"/>
    <p:sldId id="276" r:id="rId16"/>
    <p:sldId id="364" r:id="rId17"/>
    <p:sldId id="291" r:id="rId18"/>
    <p:sldId id="353" r:id="rId19"/>
    <p:sldId id="354" r:id="rId20"/>
    <p:sldId id="284" r:id="rId21"/>
    <p:sldId id="295" r:id="rId22"/>
    <p:sldId id="365" r:id="rId23"/>
    <p:sldId id="296" r:id="rId24"/>
    <p:sldId id="285" r:id="rId25"/>
    <p:sldId id="300" r:id="rId26"/>
    <p:sldId id="366" r:id="rId27"/>
    <p:sldId id="304" r:id="rId28"/>
    <p:sldId id="310" r:id="rId29"/>
    <p:sldId id="286" r:id="rId30"/>
    <p:sldId id="297" r:id="rId31"/>
    <p:sldId id="367" r:id="rId32"/>
    <p:sldId id="298" r:id="rId33"/>
    <p:sldId id="306" r:id="rId34"/>
    <p:sldId id="287" r:id="rId35"/>
    <p:sldId id="293" r:id="rId36"/>
    <p:sldId id="368" r:id="rId37"/>
    <p:sldId id="294" r:id="rId38"/>
    <p:sldId id="307" r:id="rId39"/>
    <p:sldId id="308" r:id="rId40"/>
    <p:sldId id="288" r:id="rId41"/>
    <p:sldId id="303" r:id="rId42"/>
    <p:sldId id="369" r:id="rId43"/>
    <p:sldId id="305" r:id="rId44"/>
    <p:sldId id="361" r:id="rId45"/>
    <p:sldId id="355" r:id="rId46"/>
    <p:sldId id="290" r:id="rId47"/>
    <p:sldId id="299" r:id="rId48"/>
    <p:sldId id="302" r:id="rId49"/>
    <p:sldId id="325" r:id="rId50"/>
    <p:sldId id="395" r:id="rId51"/>
    <p:sldId id="396" r:id="rId52"/>
    <p:sldId id="311" r:id="rId53"/>
    <p:sldId id="321" r:id="rId54"/>
    <p:sldId id="322" r:id="rId55"/>
    <p:sldId id="323" r:id="rId56"/>
    <p:sldId id="363" r:id="rId57"/>
    <p:sldId id="315" r:id="rId58"/>
    <p:sldId id="336" r:id="rId59"/>
    <p:sldId id="337" r:id="rId60"/>
    <p:sldId id="339" r:id="rId61"/>
    <p:sldId id="338" r:id="rId62"/>
    <p:sldId id="340" r:id="rId63"/>
    <p:sldId id="370" r:id="rId64"/>
    <p:sldId id="387" r:id="rId65"/>
    <p:sldId id="292" r:id="rId66"/>
    <p:sldId id="341" r:id="rId67"/>
    <p:sldId id="342" r:id="rId68"/>
    <p:sldId id="362" r:id="rId69"/>
    <p:sldId id="316" r:id="rId70"/>
    <p:sldId id="343" r:id="rId71"/>
    <p:sldId id="386" r:id="rId72"/>
    <p:sldId id="344" r:id="rId73"/>
    <p:sldId id="409" r:id="rId74"/>
    <p:sldId id="345" r:id="rId75"/>
    <p:sldId id="317" r:id="rId76"/>
    <p:sldId id="346" r:id="rId77"/>
    <p:sldId id="347" r:id="rId78"/>
    <p:sldId id="388" r:id="rId79"/>
    <p:sldId id="318" r:id="rId80"/>
    <p:sldId id="349" r:id="rId81"/>
    <p:sldId id="350" r:id="rId82"/>
    <p:sldId id="319" r:id="rId83"/>
    <p:sldId id="391" r:id="rId84"/>
    <p:sldId id="392" r:id="rId85"/>
    <p:sldId id="393" r:id="rId86"/>
    <p:sldId id="394" r:id="rId87"/>
    <p:sldId id="390" r:id="rId88"/>
    <p:sldId id="351" r:id="rId89"/>
    <p:sldId id="352" r:id="rId90"/>
    <p:sldId id="372" r:id="rId91"/>
    <p:sldId id="389" r:id="rId92"/>
    <p:sldId id="320" r:id="rId93"/>
    <p:sldId id="373" r:id="rId94"/>
    <p:sldId id="374" r:id="rId95"/>
    <p:sldId id="375" r:id="rId96"/>
    <p:sldId id="376" r:id="rId97"/>
    <p:sldId id="378" r:id="rId98"/>
    <p:sldId id="380" r:id="rId99"/>
    <p:sldId id="381" r:id="rId100"/>
    <p:sldId id="382" r:id="rId101"/>
    <p:sldId id="384" r:id="rId10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BD87705-09DC-458F-B385-962A5F01057B}">
          <p14:sldIdLst>
            <p14:sldId id="256"/>
            <p14:sldId id="266"/>
            <p14:sldId id="385"/>
            <p14:sldId id="269"/>
            <p14:sldId id="277"/>
            <p14:sldId id="359"/>
            <p14:sldId id="360"/>
            <p14:sldId id="278"/>
            <p14:sldId id="280"/>
            <p14:sldId id="274"/>
            <p14:sldId id="281"/>
            <p14:sldId id="282"/>
            <p14:sldId id="283"/>
            <p14:sldId id="275"/>
            <p14:sldId id="276"/>
            <p14:sldId id="364"/>
            <p14:sldId id="291"/>
            <p14:sldId id="353"/>
            <p14:sldId id="354"/>
            <p14:sldId id="284"/>
            <p14:sldId id="295"/>
            <p14:sldId id="365"/>
            <p14:sldId id="296"/>
            <p14:sldId id="285"/>
            <p14:sldId id="300"/>
            <p14:sldId id="366"/>
            <p14:sldId id="304"/>
            <p14:sldId id="310"/>
            <p14:sldId id="286"/>
            <p14:sldId id="297"/>
            <p14:sldId id="367"/>
            <p14:sldId id="298"/>
            <p14:sldId id="306"/>
            <p14:sldId id="287"/>
            <p14:sldId id="293"/>
            <p14:sldId id="368"/>
            <p14:sldId id="294"/>
            <p14:sldId id="307"/>
            <p14:sldId id="308"/>
            <p14:sldId id="288"/>
            <p14:sldId id="303"/>
            <p14:sldId id="369"/>
            <p14:sldId id="305"/>
            <p14:sldId id="361"/>
            <p14:sldId id="355"/>
            <p14:sldId id="290"/>
            <p14:sldId id="299"/>
            <p14:sldId id="302"/>
            <p14:sldId id="325"/>
            <p14:sldId id="395"/>
            <p14:sldId id="396"/>
            <p14:sldId id="311"/>
            <p14:sldId id="321"/>
            <p14:sldId id="322"/>
            <p14:sldId id="323"/>
            <p14:sldId id="363"/>
            <p14:sldId id="315"/>
            <p14:sldId id="336"/>
            <p14:sldId id="337"/>
            <p14:sldId id="339"/>
            <p14:sldId id="338"/>
            <p14:sldId id="340"/>
            <p14:sldId id="370"/>
            <p14:sldId id="387"/>
            <p14:sldId id="292"/>
            <p14:sldId id="341"/>
            <p14:sldId id="342"/>
            <p14:sldId id="362"/>
            <p14:sldId id="316"/>
            <p14:sldId id="343"/>
            <p14:sldId id="386"/>
            <p14:sldId id="344"/>
            <p14:sldId id="409"/>
            <p14:sldId id="345"/>
            <p14:sldId id="317"/>
            <p14:sldId id="346"/>
            <p14:sldId id="347"/>
            <p14:sldId id="388"/>
            <p14:sldId id="318"/>
            <p14:sldId id="349"/>
            <p14:sldId id="350"/>
            <p14:sldId id="319"/>
            <p14:sldId id="391"/>
            <p14:sldId id="392"/>
            <p14:sldId id="393"/>
            <p14:sldId id="394"/>
            <p14:sldId id="390"/>
            <p14:sldId id="351"/>
            <p14:sldId id="352"/>
            <p14:sldId id="372"/>
            <p14:sldId id="389"/>
            <p14:sldId id="320"/>
            <p14:sldId id="373"/>
            <p14:sldId id="374"/>
            <p14:sldId id="375"/>
            <p14:sldId id="376"/>
            <p14:sldId id="378"/>
            <p14:sldId id="380"/>
            <p14:sldId id="381"/>
            <p14:sldId id="382"/>
            <p14:sldId id="3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44BD0A-582A-0225-560F-C58FA254B672}" name="Anna Driscoll" initials="AD" userId="S::adriscoll@marketdecisions.com::16df73e7-fa6d-4a45-8a9b-3a6880fa0e61" providerId="AD"/>
  <p188:author id="{A064154B-4D52-18F2-433C-F4F236210B13}" name="Candace Walsh" initials="CW" userId="S::cwalsh@marketdecisions.com::3b654986-3b7f-4d06-83b0-3ee07a404b9d" providerId="AD"/>
  <p188:author id="{D4A6E16F-25CA-BD8F-2167-72B31D3BD054}" name="Mark Noyes" initials="MN" userId="S::mnoyes@marketdecisions.com::6fae3f0c-57c9-4fc0-9b6f-4cb153c40693" providerId="AD"/>
  <p188:author id="{429EB78B-EDB2-2428-9F16-C132E9E514D3}" name="Nicholaus Johnson" initials="NJ" userId="S::njohnson@marketdecisions.com::cb83f95d-0f51-43da-83a5-bdf4ee8bce22" providerId="AD"/>
  <p188:author id="{ED5860E2-51B7-BAFA-0AC4-4C71604E792A}" name="Krista Wohl" initials="KW" userId="S::kwohl@marketdecisions.com::e52d5a91-df48-40e5-a60a-3126260a6e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96"/>
    <a:srgbClr val="898989"/>
    <a:srgbClr val="961E50"/>
    <a:srgbClr val="000000"/>
    <a:srgbClr val="0078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79" autoAdjust="0"/>
    <p:restoredTop sz="94660"/>
  </p:normalViewPr>
  <p:slideViewPr>
    <p:cSldViewPr snapToGrid="0">
      <p:cViewPr varScale="1">
        <p:scale>
          <a:sx n="106" d="100"/>
          <a:sy n="106" d="100"/>
        </p:scale>
        <p:origin x="1710"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98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microsoft.com/office/2018/10/relationships/authors" Target="author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0.xml"/><Relationship Id="rId1" Type="http://schemas.microsoft.com/office/2011/relationships/chartStyle" Target="style10.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1.xml"/><Relationship Id="rId1" Type="http://schemas.microsoft.com/office/2011/relationships/chartStyle" Target="style11.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2.xml"/><Relationship Id="rId1" Type="http://schemas.microsoft.com/office/2011/relationships/chartStyle" Target="style12.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3.xml"/><Relationship Id="rId1" Type="http://schemas.microsoft.com/office/2011/relationships/chartStyle" Target="style13.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14.xml"/><Relationship Id="rId1" Type="http://schemas.microsoft.com/office/2011/relationships/chartStyle" Target="style14.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5.xml"/><Relationship Id="rId1" Type="http://schemas.microsoft.com/office/2011/relationships/chartStyle" Target="style1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cked"/>
        <c:varyColors val="0"/>
        <c:ser>
          <c:idx val="0"/>
          <c:order val="0"/>
          <c:tx>
            <c:strRef>
              <c:f>Sheet2!$A$2</c:f>
              <c:strCache>
                <c:ptCount val="1"/>
                <c:pt idx="0">
                  <c:v>Overall Satisfaction and Expectations</c:v>
                </c:pt>
              </c:strCache>
            </c:strRef>
          </c:tx>
          <c:spPr>
            <a:ln w="28575" cap="rnd">
              <a:solidFill>
                <a:schemeClr val="accent1"/>
              </a:solidFill>
              <a:round/>
              <a:headEnd type="none" w="lg" len="med"/>
              <a:tailEnd type="diamond" w="lg" len="med"/>
            </a:ln>
            <a:effectLst/>
          </c:spPr>
          <c:marker>
            <c:symbol val="circle"/>
            <c:size val="5"/>
            <c:spPr>
              <a:solidFill>
                <a:schemeClr val="accent1"/>
              </a:solidFill>
              <a:ln w="9525">
                <a:solidFill>
                  <a:schemeClr val="accent1"/>
                </a:solidFill>
              </a:ln>
              <a:effectLst/>
            </c:spPr>
          </c:marker>
          <c:dPt>
            <c:idx val="0"/>
            <c:marker>
              <c:symbol val="circle"/>
              <c:size val="5"/>
              <c:spPr>
                <a:solidFill>
                  <a:schemeClr val="accent1"/>
                </a:solidFill>
                <a:ln w="9525">
                  <a:solidFill>
                    <a:schemeClr val="accent1"/>
                  </a:solidFill>
                </a:ln>
                <a:effectLst/>
              </c:spPr>
            </c:marker>
            <c:bubble3D val="0"/>
            <c:spPr>
              <a:ln w="28575" cap="rnd">
                <a:solidFill>
                  <a:schemeClr val="accent1"/>
                </a:solidFill>
                <a:round/>
                <a:headEnd type="none" w="lg" len="med"/>
                <a:tailEnd type="diamond" w="lg" len="med"/>
              </a:ln>
              <a:effectLst/>
            </c:spPr>
            <c:extLst>
              <c:ext xmlns:c16="http://schemas.microsoft.com/office/drawing/2014/chart" uri="{C3380CC4-5D6E-409C-BE32-E72D297353CC}">
                <c16:uniqueId val="{00000001-C709-4F1F-B9DF-CEEF539F7A56}"/>
              </c:ext>
            </c:extLst>
          </c:dPt>
          <c:dPt>
            <c:idx val="1"/>
            <c:marker>
              <c:symbol val="circle"/>
              <c:size val="5"/>
              <c:spPr>
                <a:solidFill>
                  <a:schemeClr val="accent1"/>
                </a:solidFill>
                <a:ln w="9525">
                  <a:solidFill>
                    <a:schemeClr val="accent1"/>
                  </a:solidFill>
                </a:ln>
                <a:effectLst/>
              </c:spPr>
            </c:marker>
            <c:bubble3D val="0"/>
            <c:spPr>
              <a:ln w="28575" cap="rnd">
                <a:solidFill>
                  <a:schemeClr val="accent1"/>
                </a:solidFill>
                <a:round/>
                <a:headEnd type="diamond" w="lg" len="med"/>
                <a:tailEnd type="diamond" w="lg" len="med"/>
              </a:ln>
              <a:effectLst/>
            </c:spPr>
            <c:extLst>
              <c:ext xmlns:c16="http://schemas.microsoft.com/office/drawing/2014/chart" uri="{C3380CC4-5D6E-409C-BE32-E72D297353CC}">
                <c16:uniqueId val="{00000003-C709-4F1F-B9DF-CEEF539F7A5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Sheet2!$B$1:$D$1</c:f>
              <c:numCache>
                <c:formatCode>General</c:formatCode>
                <c:ptCount val="3"/>
                <c:pt idx="0">
                  <c:v>2016</c:v>
                </c:pt>
                <c:pt idx="1">
                  <c:v>2019</c:v>
                </c:pt>
                <c:pt idx="2">
                  <c:v>2022</c:v>
                </c:pt>
              </c:numCache>
            </c:numRef>
          </c:cat>
          <c:val>
            <c:numRef>
              <c:f>Sheet2!$B$2:$D$2</c:f>
              <c:numCache>
                <c:formatCode>0.00</c:formatCode>
                <c:ptCount val="3"/>
                <c:pt idx="0">
                  <c:v>79</c:v>
                </c:pt>
                <c:pt idx="1">
                  <c:v>81</c:v>
                </c:pt>
                <c:pt idx="2">
                  <c:v>81</c:v>
                </c:pt>
              </c:numCache>
            </c:numRef>
          </c:val>
          <c:smooth val="0"/>
          <c:extLst>
            <c:ext xmlns:c16="http://schemas.microsoft.com/office/drawing/2014/chart" uri="{C3380CC4-5D6E-409C-BE32-E72D297353CC}">
              <c16:uniqueId val="{00000004-C709-4F1F-B9DF-CEEF539F7A56}"/>
            </c:ext>
          </c:extLst>
        </c:ser>
        <c:dLbls>
          <c:showLegendKey val="0"/>
          <c:showVal val="0"/>
          <c:showCatName val="0"/>
          <c:showSerName val="0"/>
          <c:showPercent val="0"/>
          <c:showBubbleSize val="0"/>
        </c:dLbls>
        <c:marker val="1"/>
        <c:smooth val="0"/>
        <c:axId val="923085279"/>
        <c:axId val="923085695"/>
      </c:lineChart>
      <c:catAx>
        <c:axId val="923085279"/>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23085695"/>
        <c:crosses val="autoZero"/>
        <c:auto val="1"/>
        <c:lblAlgn val="ctr"/>
        <c:lblOffset val="100"/>
        <c:noMultiLvlLbl val="0"/>
      </c:catAx>
      <c:valAx>
        <c:axId val="923085695"/>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23085279"/>
        <c:crosses val="autoZero"/>
        <c:crossBetween val="between"/>
        <c:majorUnit val="2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[1]Trends!$B$64:$I$64</c:f>
              <c:numCache>
                <c:formatCode>General</c:formatCode>
                <c:ptCount val="8"/>
                <c:pt idx="0">
                  <c:v>0.96163900000000002</c:v>
                </c:pt>
                <c:pt idx="1">
                  <c:v>0.97228999999999999</c:v>
                </c:pt>
                <c:pt idx="2">
                  <c:v>0.96831999999999996</c:v>
                </c:pt>
                <c:pt idx="3">
                  <c:v>0.96548900000000004</c:v>
                </c:pt>
                <c:pt idx="4">
                  <c:v>0.97038599999999997</c:v>
                </c:pt>
                <c:pt idx="5">
                  <c:v>0.96891302057849449</c:v>
                </c:pt>
                <c:pt idx="6">
                  <c:v>0.98099999999999998</c:v>
                </c:pt>
                <c:pt idx="7">
                  <c:v>0.97</c:v>
                </c:pt>
              </c:numCache>
            </c:numRef>
          </c:val>
          <c:smooth val="0"/>
          <c:extLst>
            <c:ext xmlns:c16="http://schemas.microsoft.com/office/drawing/2014/chart" uri="{C3380CC4-5D6E-409C-BE32-E72D297353CC}">
              <c16:uniqueId val="{00000000-9CF6-443F-81A6-E02B55C46D49}"/>
            </c:ext>
          </c:extLst>
        </c:ser>
        <c:dLbls>
          <c:showLegendKey val="0"/>
          <c:showVal val="0"/>
          <c:showCatName val="0"/>
          <c:showSerName val="0"/>
          <c:showPercent val="0"/>
          <c:showBubbleSize val="0"/>
        </c:dLbls>
        <c:marker val="1"/>
        <c:smooth val="0"/>
        <c:axId val="484550128"/>
        <c:axId val="484557616"/>
      </c:lineChart>
      <c:catAx>
        <c:axId val="484550128"/>
        <c:scaling>
          <c:orientation val="minMax"/>
        </c:scaling>
        <c:delete val="0"/>
        <c:axPos val="b"/>
        <c:numFmt formatCode="General" sourceLinked="1"/>
        <c:majorTickMark val="out"/>
        <c:minorTickMark val="none"/>
        <c:tickLblPos val="nextTo"/>
        <c:crossAx val="484557616"/>
        <c:crosses val="autoZero"/>
        <c:auto val="1"/>
        <c:lblAlgn val="ctr"/>
        <c:lblOffset val="100"/>
        <c:noMultiLvlLbl val="0"/>
      </c:catAx>
      <c:valAx>
        <c:axId val="484557616"/>
        <c:scaling>
          <c:orientation val="minMax"/>
          <c:max val="1"/>
          <c:min val="0"/>
        </c:scaling>
        <c:delete val="0"/>
        <c:axPos val="l"/>
        <c:majorGridlines/>
        <c:numFmt formatCode="0%" sourceLinked="0"/>
        <c:majorTickMark val="out"/>
        <c:minorTickMark val="none"/>
        <c:tickLblPos val="nextTo"/>
        <c:crossAx val="484550128"/>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2016</c:v>
              </c:pt>
              <c:pt idx="1">
                <c:v>2019</c:v>
              </c:pt>
              <c:pt idx="2">
                <c:v>2022</c:v>
              </c:pt>
            </c:numLit>
          </c:cat>
          <c:val>
            <c:numRef>
              <c:f>[1]Trends!$B$154:$D$154</c:f>
              <c:numCache>
                <c:formatCode>General</c:formatCode>
                <c:ptCount val="3"/>
                <c:pt idx="0">
                  <c:v>0.94</c:v>
                </c:pt>
                <c:pt idx="1">
                  <c:v>0.91</c:v>
                </c:pt>
                <c:pt idx="2">
                  <c:v>0.9</c:v>
                </c:pt>
              </c:numCache>
            </c:numRef>
          </c:val>
          <c:smooth val="0"/>
          <c:extLst>
            <c:ext xmlns:c16="http://schemas.microsoft.com/office/drawing/2014/chart" uri="{C3380CC4-5D6E-409C-BE32-E72D297353CC}">
              <c16:uniqueId val="{00000000-C72B-4E78-BAEF-7252FBC1D870}"/>
            </c:ext>
          </c:extLst>
        </c:ser>
        <c:dLbls>
          <c:showLegendKey val="0"/>
          <c:showVal val="0"/>
          <c:showCatName val="0"/>
          <c:showSerName val="0"/>
          <c:showPercent val="0"/>
          <c:showBubbleSize val="0"/>
        </c:dLbls>
        <c:marker val="1"/>
        <c:smooth val="0"/>
        <c:axId val="636472672"/>
        <c:axId val="636490976"/>
      </c:lineChart>
      <c:catAx>
        <c:axId val="636472672"/>
        <c:scaling>
          <c:orientation val="minMax"/>
        </c:scaling>
        <c:delete val="0"/>
        <c:axPos val="b"/>
        <c:numFmt formatCode="General" sourceLinked="1"/>
        <c:majorTickMark val="out"/>
        <c:minorTickMark val="none"/>
        <c:tickLblPos val="nextTo"/>
        <c:crossAx val="636490976"/>
        <c:crosses val="autoZero"/>
        <c:auto val="1"/>
        <c:lblAlgn val="ctr"/>
        <c:lblOffset val="100"/>
        <c:noMultiLvlLbl val="0"/>
      </c:catAx>
      <c:valAx>
        <c:axId val="636490976"/>
        <c:scaling>
          <c:orientation val="minMax"/>
          <c:max val="1"/>
          <c:min val="0"/>
        </c:scaling>
        <c:delete val="0"/>
        <c:axPos val="l"/>
        <c:majorGridlines/>
        <c:numFmt formatCode="0%" sourceLinked="0"/>
        <c:majorTickMark val="out"/>
        <c:minorTickMark val="none"/>
        <c:tickLblPos val="nextTo"/>
        <c:crossAx val="636472672"/>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Communications with </a:t>
            </a:r>
            <a:r>
              <a:rPr lang="en-US" dirty="0" err="1"/>
              <a:t>HireAbility</a:t>
            </a:r>
            <a:r>
              <a:rPr lang="en-US" dirty="0"/>
              <a:t> Staff</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Sheet5!$A$7</c:f>
              <c:strCache>
                <c:ptCount val="1"/>
                <c:pt idx="0">
                  <c:v>Communications with VR Staff</c:v>
                </c:pt>
              </c:strCache>
            </c:strRef>
          </c:tx>
          <c:spPr>
            <a:ln w="28575" cap="rnd">
              <a:solidFill>
                <a:schemeClr val="accent1"/>
              </a:solidFill>
              <a:round/>
              <a:headEnd type="none"/>
              <a:tailEnd type="diamond"/>
            </a:ln>
            <a:effectLst/>
          </c:spPr>
          <c:marker>
            <c:symbol val="none"/>
          </c:marker>
          <c:dPt>
            <c:idx val="1"/>
            <c:marker>
              <c:symbol val="none"/>
            </c:marker>
            <c:bubble3D val="0"/>
            <c:spPr>
              <a:ln w="28575" cap="rnd">
                <a:solidFill>
                  <a:schemeClr val="accent1"/>
                </a:solidFill>
                <a:round/>
                <a:headEnd type="diamond"/>
                <a:tailEnd type="diamond"/>
              </a:ln>
              <a:effectLst/>
            </c:spPr>
            <c:extLst>
              <c:ext xmlns:c16="http://schemas.microsoft.com/office/drawing/2014/chart" uri="{C3380CC4-5D6E-409C-BE32-E72D297353CC}">
                <c16:uniqueId val="{00000001-4AA4-47F3-9AFE-E0B0C64762B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Sheet5!$B$6:$D$6</c:f>
              <c:numCache>
                <c:formatCode>General</c:formatCode>
                <c:ptCount val="3"/>
                <c:pt idx="0">
                  <c:v>2016</c:v>
                </c:pt>
                <c:pt idx="1">
                  <c:v>2019</c:v>
                </c:pt>
                <c:pt idx="2">
                  <c:v>2022</c:v>
                </c:pt>
              </c:numCache>
            </c:numRef>
          </c:cat>
          <c:val>
            <c:numRef>
              <c:f>Sheet5!$B$7:$D$7</c:f>
              <c:numCache>
                <c:formatCode>General</c:formatCode>
                <c:ptCount val="3"/>
                <c:pt idx="0">
                  <c:v>86</c:v>
                </c:pt>
                <c:pt idx="1">
                  <c:v>87</c:v>
                </c:pt>
                <c:pt idx="2">
                  <c:v>85</c:v>
                </c:pt>
              </c:numCache>
            </c:numRef>
          </c:val>
          <c:smooth val="0"/>
          <c:extLst>
            <c:ext xmlns:c16="http://schemas.microsoft.com/office/drawing/2014/chart" uri="{C3380CC4-5D6E-409C-BE32-E72D297353CC}">
              <c16:uniqueId val="{00000002-4AA4-47F3-9AFE-E0B0C64762BC}"/>
            </c:ext>
          </c:extLst>
        </c:ser>
        <c:dLbls>
          <c:showLegendKey val="0"/>
          <c:showVal val="0"/>
          <c:showCatName val="0"/>
          <c:showSerName val="0"/>
          <c:showPercent val="0"/>
          <c:showBubbleSize val="0"/>
        </c:dLbls>
        <c:smooth val="0"/>
        <c:axId val="882527791"/>
        <c:axId val="882540687"/>
      </c:lineChart>
      <c:catAx>
        <c:axId val="882527791"/>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540687"/>
        <c:crosses val="autoZero"/>
        <c:auto val="1"/>
        <c:lblAlgn val="ctr"/>
        <c:lblOffset val="100"/>
        <c:noMultiLvlLbl val="0"/>
      </c:catAx>
      <c:valAx>
        <c:axId val="88254068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527791"/>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[1]Trends!$B$29:$I$29</c:f>
              <c:numCache>
                <c:formatCode>General</c:formatCode>
                <c:ptCount val="8"/>
                <c:pt idx="0">
                  <c:v>0.83760800000000002</c:v>
                </c:pt>
                <c:pt idx="1">
                  <c:v>0.85153099999999993</c:v>
                </c:pt>
                <c:pt idx="2">
                  <c:v>0.88322500000000004</c:v>
                </c:pt>
                <c:pt idx="3">
                  <c:v>0.89520600000000006</c:v>
                </c:pt>
                <c:pt idx="4">
                  <c:v>0.83504</c:v>
                </c:pt>
                <c:pt idx="5">
                  <c:v>0.89521559474936863</c:v>
                </c:pt>
                <c:pt idx="6">
                  <c:v>0.89900000000000002</c:v>
                </c:pt>
                <c:pt idx="7">
                  <c:v>0.88</c:v>
                </c:pt>
              </c:numCache>
            </c:numRef>
          </c:val>
          <c:smooth val="0"/>
          <c:extLst>
            <c:ext xmlns:c16="http://schemas.microsoft.com/office/drawing/2014/chart" uri="{C3380CC4-5D6E-409C-BE32-E72D297353CC}">
              <c16:uniqueId val="{00000000-7854-45C4-AB5F-F031E8151396}"/>
            </c:ext>
          </c:extLst>
        </c:ser>
        <c:dLbls>
          <c:showLegendKey val="0"/>
          <c:showVal val="0"/>
          <c:showCatName val="0"/>
          <c:showSerName val="0"/>
          <c:showPercent val="0"/>
          <c:showBubbleSize val="0"/>
        </c:dLbls>
        <c:marker val="1"/>
        <c:smooth val="0"/>
        <c:axId val="486828160"/>
        <c:axId val="486845216"/>
      </c:lineChart>
      <c:catAx>
        <c:axId val="486828160"/>
        <c:scaling>
          <c:orientation val="minMax"/>
        </c:scaling>
        <c:delete val="0"/>
        <c:axPos val="b"/>
        <c:numFmt formatCode="General" sourceLinked="1"/>
        <c:majorTickMark val="out"/>
        <c:minorTickMark val="none"/>
        <c:tickLblPos val="nextTo"/>
        <c:crossAx val="486845216"/>
        <c:crosses val="autoZero"/>
        <c:auto val="1"/>
        <c:lblAlgn val="ctr"/>
        <c:lblOffset val="100"/>
        <c:noMultiLvlLbl val="0"/>
      </c:catAx>
      <c:valAx>
        <c:axId val="486845216"/>
        <c:scaling>
          <c:orientation val="minMax"/>
          <c:max val="1"/>
          <c:min val="0"/>
        </c:scaling>
        <c:delete val="0"/>
        <c:axPos val="l"/>
        <c:majorGridlines/>
        <c:numFmt formatCode="0%" sourceLinked="0"/>
        <c:majorTickMark val="out"/>
        <c:minorTickMark val="none"/>
        <c:tickLblPos val="nextTo"/>
        <c:crossAx val="486828160"/>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[1]Trends!$B$34:$I$34</c:f>
              <c:numCache>
                <c:formatCode>General</c:formatCode>
                <c:ptCount val="8"/>
                <c:pt idx="0">
                  <c:v>0.85285600000000006</c:v>
                </c:pt>
                <c:pt idx="1">
                  <c:v>0.88326899999999997</c:v>
                </c:pt>
                <c:pt idx="2">
                  <c:v>0.86637900000000001</c:v>
                </c:pt>
                <c:pt idx="3">
                  <c:v>0.87730500000000011</c:v>
                </c:pt>
                <c:pt idx="4">
                  <c:v>0.84132499999999988</c:v>
                </c:pt>
                <c:pt idx="5">
                  <c:v>0.87232774135073621</c:v>
                </c:pt>
                <c:pt idx="6">
                  <c:v>0.88</c:v>
                </c:pt>
                <c:pt idx="7">
                  <c:v>0.87</c:v>
                </c:pt>
              </c:numCache>
            </c:numRef>
          </c:val>
          <c:smooth val="0"/>
          <c:extLst>
            <c:ext xmlns:c16="http://schemas.microsoft.com/office/drawing/2014/chart" uri="{C3380CC4-5D6E-409C-BE32-E72D297353CC}">
              <c16:uniqueId val="{00000000-BD7E-4751-9529-C333409A1DDE}"/>
            </c:ext>
          </c:extLst>
        </c:ser>
        <c:dLbls>
          <c:showLegendKey val="0"/>
          <c:showVal val="0"/>
          <c:showCatName val="0"/>
          <c:showSerName val="0"/>
          <c:showPercent val="0"/>
          <c:showBubbleSize val="0"/>
        </c:dLbls>
        <c:marker val="1"/>
        <c:smooth val="0"/>
        <c:axId val="486852704"/>
        <c:axId val="486840224"/>
      </c:lineChart>
      <c:catAx>
        <c:axId val="486852704"/>
        <c:scaling>
          <c:orientation val="minMax"/>
        </c:scaling>
        <c:delete val="0"/>
        <c:axPos val="b"/>
        <c:numFmt formatCode="General" sourceLinked="1"/>
        <c:majorTickMark val="out"/>
        <c:minorTickMark val="none"/>
        <c:tickLblPos val="nextTo"/>
        <c:crossAx val="486840224"/>
        <c:crosses val="autoZero"/>
        <c:auto val="1"/>
        <c:lblAlgn val="ctr"/>
        <c:lblOffset val="100"/>
        <c:noMultiLvlLbl val="0"/>
      </c:catAx>
      <c:valAx>
        <c:axId val="486840224"/>
        <c:scaling>
          <c:orientation val="minMax"/>
          <c:max val="1"/>
          <c:min val="0"/>
        </c:scaling>
        <c:delete val="0"/>
        <c:axPos val="l"/>
        <c:majorGridlines/>
        <c:numFmt formatCode="0%" sourceLinked="0"/>
        <c:majorTickMark val="out"/>
        <c:minorTickMark val="none"/>
        <c:tickLblPos val="nextTo"/>
        <c:crossAx val="486852704"/>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7582742815649"/>
          <c:y val="4.1210379342013867E-2"/>
          <c:w val="0.8755278819473753"/>
          <c:h val="0.90413848135768105"/>
        </c:manualLayout>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2016</c:v>
              </c:pt>
              <c:pt idx="1">
                <c:v>2019</c:v>
              </c:pt>
              <c:pt idx="2">
                <c:v>2022</c:v>
              </c:pt>
            </c:numLit>
          </c:cat>
          <c:val>
            <c:numRef>
              <c:f>[1]Trends!$B$139:$D$139</c:f>
              <c:numCache>
                <c:formatCode>General</c:formatCode>
                <c:ptCount val="3"/>
                <c:pt idx="0">
                  <c:v>0.94599999999999995</c:v>
                </c:pt>
                <c:pt idx="1">
                  <c:v>0.96199999999999997</c:v>
                </c:pt>
                <c:pt idx="2">
                  <c:v>0.94</c:v>
                </c:pt>
              </c:numCache>
            </c:numRef>
          </c:val>
          <c:smooth val="0"/>
          <c:extLst>
            <c:ext xmlns:c16="http://schemas.microsoft.com/office/drawing/2014/chart" uri="{C3380CC4-5D6E-409C-BE32-E72D297353CC}">
              <c16:uniqueId val="{00000000-9566-4F46-9C63-72106711FD33}"/>
            </c:ext>
          </c:extLst>
        </c:ser>
        <c:dLbls>
          <c:showLegendKey val="0"/>
          <c:showVal val="0"/>
          <c:showCatName val="0"/>
          <c:showSerName val="0"/>
          <c:showPercent val="0"/>
          <c:showBubbleSize val="0"/>
        </c:dLbls>
        <c:marker val="1"/>
        <c:smooth val="0"/>
        <c:axId val="636465600"/>
        <c:axId val="636471424"/>
      </c:lineChart>
      <c:catAx>
        <c:axId val="636465600"/>
        <c:scaling>
          <c:orientation val="minMax"/>
        </c:scaling>
        <c:delete val="0"/>
        <c:axPos val="b"/>
        <c:numFmt formatCode="General" sourceLinked="1"/>
        <c:majorTickMark val="out"/>
        <c:minorTickMark val="none"/>
        <c:tickLblPos val="nextTo"/>
        <c:crossAx val="636471424"/>
        <c:crosses val="autoZero"/>
        <c:auto val="1"/>
        <c:lblAlgn val="ctr"/>
        <c:lblOffset val="100"/>
        <c:noMultiLvlLbl val="0"/>
      </c:catAx>
      <c:valAx>
        <c:axId val="636471424"/>
        <c:scaling>
          <c:orientation val="minMax"/>
          <c:max val="1"/>
          <c:min val="0"/>
        </c:scaling>
        <c:delete val="0"/>
        <c:axPos val="l"/>
        <c:majorGridlines/>
        <c:numFmt formatCode="0%" sourceLinked="0"/>
        <c:majorTickMark val="out"/>
        <c:minorTickMark val="none"/>
        <c:tickLblPos val="nextTo"/>
        <c:crossAx val="636465600"/>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Sheet6!$A$2</c:f>
              <c:strCache>
                <c:ptCount val="1"/>
                <c:pt idx="0">
                  <c:v>Consumer Control and Involvement</c:v>
                </c:pt>
              </c:strCache>
            </c:strRef>
          </c:tx>
          <c:spPr>
            <a:ln w="28575" cap="rnd">
              <a:solidFill>
                <a:schemeClr val="accent1"/>
              </a:solidFill>
              <a:round/>
              <a:headEnd type="diamond" w="lg" len="med"/>
              <a:tailEnd type="diamond" w="lg" len="med"/>
            </a:ln>
            <a:effectLst/>
          </c:spPr>
          <c:marker>
            <c:symbol val="none"/>
          </c:marker>
          <c:dPt>
            <c:idx val="1"/>
            <c:marker>
              <c:symbol val="none"/>
            </c:marker>
            <c:bubble3D val="0"/>
            <c:spPr>
              <a:ln w="28575" cap="rnd">
                <a:solidFill>
                  <a:schemeClr val="accent1"/>
                </a:solidFill>
                <a:round/>
                <a:headEnd type="diamond" w="lg" len="med"/>
                <a:tailEnd type="none" w="lg" len="med"/>
              </a:ln>
              <a:effectLst/>
            </c:spPr>
            <c:extLst>
              <c:ext xmlns:c16="http://schemas.microsoft.com/office/drawing/2014/chart" uri="{C3380CC4-5D6E-409C-BE32-E72D297353CC}">
                <c16:uniqueId val="{00000001-A0F9-4BC9-8802-D4529EFC22B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Sheet6!$B$1:$D$1</c:f>
              <c:numCache>
                <c:formatCode>General</c:formatCode>
                <c:ptCount val="3"/>
                <c:pt idx="0">
                  <c:v>2016</c:v>
                </c:pt>
                <c:pt idx="1">
                  <c:v>2019</c:v>
                </c:pt>
                <c:pt idx="2">
                  <c:v>2022</c:v>
                </c:pt>
              </c:numCache>
            </c:numRef>
          </c:cat>
          <c:val>
            <c:numRef>
              <c:f>Sheet6!$B$2:$D$2</c:f>
              <c:numCache>
                <c:formatCode>General</c:formatCode>
                <c:ptCount val="3"/>
                <c:pt idx="0">
                  <c:v>87</c:v>
                </c:pt>
                <c:pt idx="1">
                  <c:v>88</c:v>
                </c:pt>
                <c:pt idx="2">
                  <c:v>86</c:v>
                </c:pt>
              </c:numCache>
            </c:numRef>
          </c:val>
          <c:smooth val="0"/>
          <c:extLst>
            <c:ext xmlns:c16="http://schemas.microsoft.com/office/drawing/2014/chart" uri="{C3380CC4-5D6E-409C-BE32-E72D297353CC}">
              <c16:uniqueId val="{00000002-A0F9-4BC9-8802-D4529EFC22B6}"/>
            </c:ext>
          </c:extLst>
        </c:ser>
        <c:dLbls>
          <c:showLegendKey val="0"/>
          <c:showVal val="0"/>
          <c:showCatName val="0"/>
          <c:showSerName val="0"/>
          <c:showPercent val="0"/>
          <c:showBubbleSize val="0"/>
        </c:dLbls>
        <c:smooth val="0"/>
        <c:axId val="639986287"/>
        <c:axId val="639985039"/>
      </c:lineChart>
      <c:catAx>
        <c:axId val="639986287"/>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985039"/>
        <c:crosses val="autoZero"/>
        <c:auto val="1"/>
        <c:lblAlgn val="ctr"/>
        <c:lblOffset val="100"/>
        <c:noMultiLvlLbl val="0"/>
      </c:catAx>
      <c:valAx>
        <c:axId val="63998503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39986287"/>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[1]Trends!$B$9:$I$9</c:f>
              <c:numCache>
                <c:formatCode>General</c:formatCode>
                <c:ptCount val="8"/>
                <c:pt idx="0">
                  <c:v>0.86561200000000005</c:v>
                </c:pt>
                <c:pt idx="1">
                  <c:v>0.89775400000000005</c:v>
                </c:pt>
                <c:pt idx="2">
                  <c:v>0.886934</c:v>
                </c:pt>
                <c:pt idx="3">
                  <c:v>0.90969300000000008</c:v>
                </c:pt>
                <c:pt idx="4">
                  <c:v>0.85665999999999998</c:v>
                </c:pt>
                <c:pt idx="5">
                  <c:v>0.87361346352674374</c:v>
                </c:pt>
                <c:pt idx="6">
                  <c:v>0.88900000000000001</c:v>
                </c:pt>
                <c:pt idx="7">
                  <c:v>0.89100000000000001</c:v>
                </c:pt>
              </c:numCache>
            </c:numRef>
          </c:val>
          <c:smooth val="0"/>
          <c:extLst>
            <c:ext xmlns:c16="http://schemas.microsoft.com/office/drawing/2014/chart" uri="{C3380CC4-5D6E-409C-BE32-E72D297353CC}">
              <c16:uniqueId val="{00000000-A4D4-4B5A-A166-CE03FA837C7A}"/>
            </c:ext>
          </c:extLst>
        </c:ser>
        <c:dLbls>
          <c:showLegendKey val="0"/>
          <c:showVal val="0"/>
          <c:showCatName val="0"/>
          <c:showSerName val="0"/>
          <c:showPercent val="0"/>
          <c:showBubbleSize val="0"/>
        </c:dLbls>
        <c:marker val="1"/>
        <c:smooth val="0"/>
        <c:axId val="253871136"/>
        <c:axId val="253820320"/>
      </c:lineChart>
      <c:catAx>
        <c:axId val="253871136"/>
        <c:scaling>
          <c:orientation val="minMax"/>
        </c:scaling>
        <c:delete val="0"/>
        <c:axPos val="b"/>
        <c:numFmt formatCode="General" sourceLinked="1"/>
        <c:majorTickMark val="out"/>
        <c:minorTickMark val="none"/>
        <c:tickLblPos val="nextTo"/>
        <c:crossAx val="253820320"/>
        <c:crosses val="autoZero"/>
        <c:auto val="1"/>
        <c:lblAlgn val="ctr"/>
        <c:lblOffset val="100"/>
        <c:noMultiLvlLbl val="0"/>
      </c:catAx>
      <c:valAx>
        <c:axId val="253820320"/>
        <c:scaling>
          <c:orientation val="minMax"/>
          <c:max val="1"/>
          <c:min val="0"/>
        </c:scaling>
        <c:delete val="0"/>
        <c:axPos val="l"/>
        <c:majorGridlines/>
        <c:numFmt formatCode="0%" sourceLinked="0"/>
        <c:majorTickMark val="out"/>
        <c:minorTickMark val="none"/>
        <c:tickLblPos val="nextTo"/>
        <c:crossAx val="253871136"/>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[1]Trends!$B$14:$I$14</c:f>
              <c:numCache>
                <c:formatCode>General</c:formatCode>
                <c:ptCount val="8"/>
                <c:pt idx="0">
                  <c:v>0.86718300000000004</c:v>
                </c:pt>
                <c:pt idx="1">
                  <c:v>0.90090900000000007</c:v>
                </c:pt>
                <c:pt idx="2">
                  <c:v>0.88961600000000007</c:v>
                </c:pt>
                <c:pt idx="3">
                  <c:v>0.89554599999999995</c:v>
                </c:pt>
                <c:pt idx="4">
                  <c:v>0.86288200000000004</c:v>
                </c:pt>
                <c:pt idx="5">
                  <c:v>0.90898109285962581</c:v>
                </c:pt>
                <c:pt idx="6">
                  <c:v>0.89100000000000001</c:v>
                </c:pt>
                <c:pt idx="7">
                  <c:v>0.83799999999999997</c:v>
                </c:pt>
              </c:numCache>
            </c:numRef>
          </c:val>
          <c:smooth val="0"/>
          <c:extLst>
            <c:ext xmlns:c16="http://schemas.microsoft.com/office/drawing/2014/chart" uri="{C3380CC4-5D6E-409C-BE32-E72D297353CC}">
              <c16:uniqueId val="{00000000-06DA-4E02-B1BE-D1676D4A5F4C}"/>
            </c:ext>
          </c:extLst>
        </c:ser>
        <c:dLbls>
          <c:showLegendKey val="0"/>
          <c:showVal val="0"/>
          <c:showCatName val="0"/>
          <c:showSerName val="0"/>
          <c:showPercent val="0"/>
          <c:showBubbleSize val="0"/>
        </c:dLbls>
        <c:marker val="1"/>
        <c:smooth val="0"/>
        <c:axId val="486825664"/>
        <c:axId val="486826912"/>
      </c:lineChart>
      <c:catAx>
        <c:axId val="486825664"/>
        <c:scaling>
          <c:orientation val="minMax"/>
        </c:scaling>
        <c:delete val="0"/>
        <c:axPos val="b"/>
        <c:numFmt formatCode="General" sourceLinked="1"/>
        <c:majorTickMark val="out"/>
        <c:minorTickMark val="none"/>
        <c:tickLblPos val="nextTo"/>
        <c:crossAx val="486826912"/>
        <c:crosses val="autoZero"/>
        <c:auto val="1"/>
        <c:lblAlgn val="ctr"/>
        <c:lblOffset val="100"/>
        <c:noMultiLvlLbl val="0"/>
      </c:catAx>
      <c:valAx>
        <c:axId val="486826912"/>
        <c:scaling>
          <c:orientation val="minMax"/>
          <c:max val="1"/>
          <c:min val="0"/>
        </c:scaling>
        <c:delete val="0"/>
        <c:axPos val="l"/>
        <c:majorGridlines/>
        <c:numFmt formatCode="0%" sourceLinked="0"/>
        <c:majorTickMark val="out"/>
        <c:minorTickMark val="none"/>
        <c:tickLblPos val="nextTo"/>
        <c:crossAx val="486825664"/>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headEnd w="lg" len="med"/>
              <a:tailEnd w="lg" len="med"/>
            </a:ln>
          </c:spPr>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3"/>
              <c:pt idx="0">
                <c:v>2016</c:v>
              </c:pt>
              <c:pt idx="1">
                <c:v>2019</c:v>
              </c:pt>
              <c:pt idx="2">
                <c:v>2022</c:v>
              </c:pt>
            </c:numLit>
          </c:cat>
          <c:val>
            <c:numRef>
              <c:f>[1]Trends!$B$144:$D$144</c:f>
              <c:numCache>
                <c:formatCode>General</c:formatCode>
                <c:ptCount val="3"/>
                <c:pt idx="0">
                  <c:v>0.92400000000000004</c:v>
                </c:pt>
                <c:pt idx="1">
                  <c:v>0.94199999999999995</c:v>
                </c:pt>
                <c:pt idx="2">
                  <c:v>0.94</c:v>
                </c:pt>
              </c:numCache>
            </c:numRef>
          </c:val>
          <c:smooth val="0"/>
          <c:extLst>
            <c:ext xmlns:c16="http://schemas.microsoft.com/office/drawing/2014/chart" uri="{C3380CC4-5D6E-409C-BE32-E72D297353CC}">
              <c16:uniqueId val="{00000000-BB05-4075-B0D5-08E50F901F57}"/>
            </c:ext>
          </c:extLst>
        </c:ser>
        <c:dLbls>
          <c:showLegendKey val="0"/>
          <c:showVal val="0"/>
          <c:showCatName val="0"/>
          <c:showSerName val="0"/>
          <c:showPercent val="0"/>
          <c:showBubbleSize val="0"/>
        </c:dLbls>
        <c:marker val="1"/>
        <c:smooth val="0"/>
        <c:axId val="636488896"/>
        <c:axId val="636483904"/>
      </c:lineChart>
      <c:catAx>
        <c:axId val="636488896"/>
        <c:scaling>
          <c:orientation val="minMax"/>
        </c:scaling>
        <c:delete val="0"/>
        <c:axPos val="b"/>
        <c:numFmt formatCode="General" sourceLinked="1"/>
        <c:majorTickMark val="out"/>
        <c:minorTickMark val="none"/>
        <c:tickLblPos val="nextTo"/>
        <c:crossAx val="636483904"/>
        <c:crosses val="autoZero"/>
        <c:auto val="1"/>
        <c:lblAlgn val="ctr"/>
        <c:lblOffset val="100"/>
        <c:noMultiLvlLbl val="0"/>
      </c:catAx>
      <c:valAx>
        <c:axId val="636483904"/>
        <c:scaling>
          <c:orientation val="minMax"/>
          <c:max val="1"/>
          <c:min val="0"/>
        </c:scaling>
        <c:delete val="0"/>
        <c:axPos val="l"/>
        <c:majorGridlines/>
        <c:numFmt formatCode="0%" sourceLinked="0"/>
        <c:majorTickMark val="out"/>
        <c:minorTickMark val="none"/>
        <c:tickLblPos val="nextTo"/>
        <c:crossAx val="636488896"/>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00095072567108"/>
          <c:y val="2.9242002384934389E-2"/>
          <c:w val="0.87732552285785492"/>
          <c:h val="0.90292231180479576"/>
        </c:manualLayout>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[1]Trends!$B$4:$I$4</c:f>
              <c:numCache>
                <c:formatCode>General</c:formatCode>
                <c:ptCount val="8"/>
                <c:pt idx="0">
                  <c:v>0.84309100000000003</c:v>
                </c:pt>
                <c:pt idx="1">
                  <c:v>0.85350499999999996</c:v>
                </c:pt>
                <c:pt idx="2">
                  <c:v>0.88162200000000002</c:v>
                </c:pt>
                <c:pt idx="3">
                  <c:v>0.90452600000000005</c:v>
                </c:pt>
                <c:pt idx="4">
                  <c:v>0.82869699999999991</c:v>
                </c:pt>
                <c:pt idx="5">
                  <c:v>0.86706203960922168</c:v>
                </c:pt>
                <c:pt idx="6">
                  <c:v>0.874</c:v>
                </c:pt>
                <c:pt idx="7">
                  <c:v>0.86</c:v>
                </c:pt>
              </c:numCache>
            </c:numRef>
          </c:val>
          <c:smooth val="0"/>
          <c:extLst>
            <c:ext xmlns:c16="http://schemas.microsoft.com/office/drawing/2014/chart" uri="{C3380CC4-5D6E-409C-BE32-E72D297353CC}">
              <c16:uniqueId val="{00000000-EE67-4FF6-819F-4608C4244AF2}"/>
            </c:ext>
          </c:extLst>
        </c:ser>
        <c:dLbls>
          <c:showLegendKey val="0"/>
          <c:showVal val="0"/>
          <c:showCatName val="0"/>
          <c:showSerName val="0"/>
          <c:showPercent val="0"/>
          <c:showBubbleSize val="0"/>
        </c:dLbls>
        <c:marker val="1"/>
        <c:smooth val="0"/>
        <c:axId val="475766256"/>
        <c:axId val="475754608"/>
      </c:lineChart>
      <c:catAx>
        <c:axId val="475766256"/>
        <c:scaling>
          <c:orientation val="minMax"/>
        </c:scaling>
        <c:delete val="0"/>
        <c:axPos val="b"/>
        <c:numFmt formatCode="General" sourceLinked="1"/>
        <c:majorTickMark val="out"/>
        <c:minorTickMark val="none"/>
        <c:tickLblPos val="nextTo"/>
        <c:crossAx val="475754608"/>
        <c:crosses val="autoZero"/>
        <c:auto val="1"/>
        <c:lblAlgn val="ctr"/>
        <c:lblOffset val="100"/>
        <c:noMultiLvlLbl val="0"/>
      </c:catAx>
      <c:valAx>
        <c:axId val="475754608"/>
        <c:scaling>
          <c:orientation val="minMax"/>
          <c:max val="1"/>
          <c:min val="0"/>
        </c:scaling>
        <c:delete val="0"/>
        <c:axPos val="l"/>
        <c:majorGridlines/>
        <c:numFmt formatCode="0%" sourceLinked="0"/>
        <c:majorTickMark val="out"/>
        <c:minorTickMark val="none"/>
        <c:tickLblPos val="nextTo"/>
        <c:crossAx val="475766256"/>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709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[1]Bars!$B$5:$B$9</c:f>
              <c:strCache>
                <c:ptCount val="5"/>
                <c:pt idx="0">
                  <c:v>Strongly agree</c:v>
                </c:pt>
                <c:pt idx="1">
                  <c:v>Somewhat agree</c:v>
                </c:pt>
                <c:pt idx="2">
                  <c:v>Neither agree nor disagree</c:v>
                </c:pt>
                <c:pt idx="3">
                  <c:v>Somewhat disagree</c:v>
                </c:pt>
                <c:pt idx="4">
                  <c:v>Strongly disagree</c:v>
                </c:pt>
              </c:strCache>
            </c:strRef>
          </c:cat>
          <c:val>
            <c:numRef>
              <c:f>[1]Bars!$C$5:$C$9</c:f>
              <c:numCache>
                <c:formatCode>General</c:formatCode>
                <c:ptCount val="5"/>
                <c:pt idx="0">
                  <c:v>0.78700000000000003</c:v>
                </c:pt>
                <c:pt idx="1">
                  <c:v>0.14099999999999999</c:v>
                </c:pt>
                <c:pt idx="2">
                  <c:v>3.1E-2</c:v>
                </c:pt>
                <c:pt idx="3">
                  <c:v>2.1000000000000001E-2</c:v>
                </c:pt>
                <c:pt idx="4">
                  <c:v>0.02</c:v>
                </c:pt>
              </c:numCache>
            </c:numRef>
          </c:val>
          <c:extLst>
            <c:ext xmlns:c16="http://schemas.microsoft.com/office/drawing/2014/chart" uri="{C3380CC4-5D6E-409C-BE32-E72D297353CC}">
              <c16:uniqueId val="{00000000-61B4-4A74-B6E5-73A870D037A8}"/>
            </c:ext>
          </c:extLst>
        </c:ser>
        <c:dLbls>
          <c:showLegendKey val="0"/>
          <c:showVal val="0"/>
          <c:showCatName val="0"/>
          <c:showSerName val="0"/>
          <c:showPercent val="0"/>
          <c:showBubbleSize val="0"/>
        </c:dLbls>
        <c:gapWidth val="150"/>
        <c:axId val="1350711680"/>
        <c:axId val="1350709600"/>
      </c:barChart>
      <c:catAx>
        <c:axId val="1350711680"/>
        <c:scaling>
          <c:orientation val="maxMin"/>
        </c:scaling>
        <c:delete val="0"/>
        <c:axPos val="l"/>
        <c:numFmt formatCode="General" sourceLinked="1"/>
        <c:majorTickMark val="out"/>
        <c:minorTickMark val="none"/>
        <c:tickLblPos val="nextTo"/>
        <c:spPr>
          <a:ln>
            <a:solidFill>
              <a:srgbClr val="000000"/>
            </a:solidFill>
          </a:ln>
        </c:spPr>
        <c:crossAx val="1350709600"/>
        <c:crosses val="autoZero"/>
        <c:auto val="1"/>
        <c:lblAlgn val="ctr"/>
        <c:lblOffset val="100"/>
        <c:noMultiLvlLbl val="0"/>
      </c:catAx>
      <c:valAx>
        <c:axId val="1350709600"/>
        <c:scaling>
          <c:orientation val="minMax"/>
          <c:max val="1"/>
        </c:scaling>
        <c:delete val="0"/>
        <c:axPos val="t"/>
        <c:numFmt formatCode="0%" sourceLinked="0"/>
        <c:majorTickMark val="out"/>
        <c:minorTickMark val="none"/>
        <c:tickLblPos val="nextTo"/>
        <c:spPr>
          <a:ln>
            <a:solidFill>
              <a:srgbClr val="000000"/>
            </a:solidFill>
          </a:ln>
        </c:spPr>
        <c:crossAx val="1350711680"/>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Sheet7!$A$2</c:f>
              <c:strCache>
                <c:ptCount val="1"/>
                <c:pt idx="0">
                  <c:v>Outcomes and Meeting Goals</c:v>
                </c:pt>
              </c:strCache>
            </c:strRef>
          </c:tx>
          <c:spPr>
            <a:ln w="28575" cap="rnd">
              <a:solidFill>
                <a:schemeClr val="accent1"/>
              </a:solidFill>
              <a:round/>
              <a:headEnd type="diamond" w="lg" len="med"/>
              <a:tailEnd type="diamond" w="lg" len="med"/>
            </a:ln>
            <a:effectLst/>
          </c:spPr>
          <c:marker>
            <c:symbol val="circle"/>
            <c:size val="5"/>
            <c:spPr>
              <a:solidFill>
                <a:schemeClr val="accent1"/>
              </a:solidFill>
              <a:ln w="9525">
                <a:solidFill>
                  <a:schemeClr val="accent1"/>
                </a:solidFill>
              </a:ln>
              <a:effectLst/>
            </c:spPr>
          </c:marker>
          <c:dPt>
            <c:idx val="2"/>
            <c:marker>
              <c:symbol val="circle"/>
              <c:size val="5"/>
              <c:spPr>
                <a:solidFill>
                  <a:schemeClr val="accent1"/>
                </a:solidFill>
                <a:ln w="9525">
                  <a:solidFill>
                    <a:schemeClr val="accent1"/>
                  </a:solidFill>
                </a:ln>
                <a:effectLst/>
              </c:spPr>
            </c:marker>
            <c:bubble3D val="0"/>
            <c:spPr>
              <a:ln w="28575" cap="rnd">
                <a:solidFill>
                  <a:schemeClr val="accent1"/>
                </a:solidFill>
                <a:round/>
                <a:headEnd type="none" w="lg" len="med"/>
                <a:tailEnd type="diamond" w="lg" len="med"/>
              </a:ln>
              <a:effectLst/>
            </c:spPr>
            <c:extLst>
              <c:ext xmlns:c16="http://schemas.microsoft.com/office/drawing/2014/chart" uri="{C3380CC4-5D6E-409C-BE32-E72D297353CC}">
                <c16:uniqueId val="{00000001-450D-4595-BBC6-4774FFE4234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Sheet7!$B$1:$D$1</c:f>
              <c:numCache>
                <c:formatCode>General</c:formatCode>
                <c:ptCount val="3"/>
                <c:pt idx="0">
                  <c:v>2016</c:v>
                </c:pt>
                <c:pt idx="1">
                  <c:v>2019</c:v>
                </c:pt>
                <c:pt idx="2">
                  <c:v>2022</c:v>
                </c:pt>
              </c:numCache>
            </c:numRef>
          </c:cat>
          <c:val>
            <c:numRef>
              <c:f>Sheet7!$B$2:$D$2</c:f>
              <c:numCache>
                <c:formatCode>General</c:formatCode>
                <c:ptCount val="3"/>
                <c:pt idx="0">
                  <c:v>81</c:v>
                </c:pt>
                <c:pt idx="1">
                  <c:v>81</c:v>
                </c:pt>
                <c:pt idx="2">
                  <c:v>75</c:v>
                </c:pt>
              </c:numCache>
            </c:numRef>
          </c:val>
          <c:smooth val="0"/>
          <c:extLst>
            <c:ext xmlns:c16="http://schemas.microsoft.com/office/drawing/2014/chart" uri="{C3380CC4-5D6E-409C-BE32-E72D297353CC}">
              <c16:uniqueId val="{00000002-450D-4595-BBC6-4774FFE42347}"/>
            </c:ext>
          </c:extLst>
        </c:ser>
        <c:dLbls>
          <c:dLblPos val="t"/>
          <c:showLegendKey val="0"/>
          <c:showVal val="1"/>
          <c:showCatName val="0"/>
          <c:showSerName val="0"/>
          <c:showPercent val="0"/>
          <c:showBubbleSize val="0"/>
        </c:dLbls>
        <c:marker val="1"/>
        <c:smooth val="0"/>
        <c:axId val="772739263"/>
        <c:axId val="772714719"/>
      </c:lineChart>
      <c:catAx>
        <c:axId val="772739263"/>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2714719"/>
        <c:crosses val="autoZero"/>
        <c:auto val="1"/>
        <c:lblAlgn val="ctr"/>
        <c:lblOffset val="100"/>
        <c:noMultiLvlLbl val="0"/>
      </c:catAx>
      <c:valAx>
        <c:axId val="772714719"/>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2739263"/>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[1]Trends!$B$59:$I$59</c:f>
              <c:numCache>
                <c:formatCode>General</c:formatCode>
                <c:ptCount val="8"/>
                <c:pt idx="0">
                  <c:v>0.69477299999999997</c:v>
                </c:pt>
                <c:pt idx="1">
                  <c:v>0.66038799999999998</c:v>
                </c:pt>
                <c:pt idx="2">
                  <c:v>0.71035199999999998</c:v>
                </c:pt>
                <c:pt idx="3">
                  <c:v>0.72269900000000009</c:v>
                </c:pt>
                <c:pt idx="4">
                  <c:v>0.66437100000000004</c:v>
                </c:pt>
                <c:pt idx="5">
                  <c:v>0.77678838015739426</c:v>
                </c:pt>
                <c:pt idx="6">
                  <c:v>0.82899999999999996</c:v>
                </c:pt>
                <c:pt idx="7">
                  <c:v>0.71</c:v>
                </c:pt>
              </c:numCache>
            </c:numRef>
          </c:val>
          <c:smooth val="0"/>
          <c:extLst>
            <c:ext xmlns:c16="http://schemas.microsoft.com/office/drawing/2014/chart" uri="{C3380CC4-5D6E-409C-BE32-E72D297353CC}">
              <c16:uniqueId val="{00000000-B137-41F1-8D0C-EEDB5E53CAD2}"/>
            </c:ext>
          </c:extLst>
        </c:ser>
        <c:dLbls>
          <c:showLegendKey val="0"/>
          <c:showVal val="0"/>
          <c:showCatName val="0"/>
          <c:showSerName val="0"/>
          <c:showPercent val="0"/>
          <c:showBubbleSize val="0"/>
        </c:dLbls>
        <c:marker val="1"/>
        <c:smooth val="0"/>
        <c:axId val="484553456"/>
        <c:axId val="484553872"/>
      </c:lineChart>
      <c:catAx>
        <c:axId val="484553456"/>
        <c:scaling>
          <c:orientation val="minMax"/>
        </c:scaling>
        <c:delete val="0"/>
        <c:axPos val="b"/>
        <c:numFmt formatCode="General" sourceLinked="1"/>
        <c:majorTickMark val="out"/>
        <c:minorTickMark val="none"/>
        <c:tickLblPos val="nextTo"/>
        <c:spPr>
          <a:ln>
            <a:solidFill>
              <a:srgbClr val="898989"/>
            </a:solidFill>
          </a:ln>
        </c:spPr>
        <c:crossAx val="484553872"/>
        <c:crosses val="autoZero"/>
        <c:auto val="1"/>
        <c:lblAlgn val="ctr"/>
        <c:lblOffset val="100"/>
        <c:noMultiLvlLbl val="0"/>
      </c:catAx>
      <c:valAx>
        <c:axId val="484553872"/>
        <c:scaling>
          <c:orientation val="minMax"/>
          <c:max val="1"/>
          <c:min val="0"/>
        </c:scaling>
        <c:delete val="0"/>
        <c:axPos val="l"/>
        <c:majorGridlines/>
        <c:numFmt formatCode="0%" sourceLinked="0"/>
        <c:majorTickMark val="out"/>
        <c:minorTickMark val="none"/>
        <c:tickLblPos val="nextTo"/>
        <c:crossAx val="484553456"/>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Sheet1!$A$1:$A$8</c:f>
              <c:numCache>
                <c:formatCode>General</c:formatCode>
                <c:ptCount val="8"/>
                <c:pt idx="0">
                  <c:v>2003</c:v>
                </c:pt>
                <c:pt idx="1">
                  <c:v>2006</c:v>
                </c:pt>
                <c:pt idx="2">
                  <c:v>2008</c:v>
                </c:pt>
                <c:pt idx="3">
                  <c:v>2011</c:v>
                </c:pt>
                <c:pt idx="4">
                  <c:v>2013</c:v>
                </c:pt>
                <c:pt idx="5">
                  <c:v>2016</c:v>
                </c:pt>
                <c:pt idx="6">
                  <c:v>2019</c:v>
                </c:pt>
                <c:pt idx="7">
                  <c:v>2022</c:v>
                </c:pt>
              </c:numCache>
            </c:numRef>
          </c:cat>
          <c:val>
            <c:numRef>
              <c:f>Sheet1!$B$1:$B$8</c:f>
              <c:numCache>
                <c:formatCode>0%</c:formatCode>
                <c:ptCount val="8"/>
                <c:pt idx="0">
                  <c:v>0.72</c:v>
                </c:pt>
                <c:pt idx="1">
                  <c:v>0.71</c:v>
                </c:pt>
                <c:pt idx="2">
                  <c:v>0.73</c:v>
                </c:pt>
                <c:pt idx="3">
                  <c:v>0.72</c:v>
                </c:pt>
                <c:pt idx="4">
                  <c:v>0.71</c:v>
                </c:pt>
                <c:pt idx="5">
                  <c:v>0.81</c:v>
                </c:pt>
                <c:pt idx="6">
                  <c:v>0.83</c:v>
                </c:pt>
                <c:pt idx="7">
                  <c:v>0.77</c:v>
                </c:pt>
              </c:numCache>
            </c:numRef>
          </c:val>
          <c:smooth val="0"/>
          <c:extLst>
            <c:ext xmlns:c16="http://schemas.microsoft.com/office/drawing/2014/chart" uri="{C3380CC4-5D6E-409C-BE32-E72D297353CC}">
              <c16:uniqueId val="{00000000-AD79-4E89-865A-3555928EC6FC}"/>
            </c:ext>
          </c:extLst>
        </c:ser>
        <c:dLbls>
          <c:dLblPos val="t"/>
          <c:showLegendKey val="0"/>
          <c:showVal val="1"/>
          <c:showCatName val="0"/>
          <c:showSerName val="0"/>
          <c:showPercent val="0"/>
          <c:showBubbleSize val="0"/>
        </c:dLbls>
        <c:marker val="1"/>
        <c:smooth val="0"/>
        <c:axId val="1901875039"/>
        <c:axId val="1901874623"/>
      </c:lineChart>
      <c:catAx>
        <c:axId val="1901875039"/>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cap="all" spc="120" normalizeH="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01874623"/>
        <c:crosses val="autoZero"/>
        <c:auto val="1"/>
        <c:lblAlgn val="ctr"/>
        <c:lblOffset val="100"/>
        <c:noMultiLvlLbl val="0"/>
      </c:catAx>
      <c:valAx>
        <c:axId val="190187462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901875039"/>
        <c:crosses val="autoZero"/>
        <c:crossBetween val="between"/>
        <c:majorUnit val="0.2"/>
      </c:valAx>
      <c:spPr>
        <a:noFill/>
        <a:ln>
          <a:noFill/>
        </a:ln>
        <a:effectLst/>
      </c:spPr>
    </c:plotArea>
    <c:plotVisOnly val="1"/>
    <c:dispBlanksAs val="zero"/>
    <c:showDLblsOverMax val="0"/>
  </c:chart>
  <c:spPr>
    <a:noFill/>
    <a:ln>
      <a:noFill/>
    </a:ln>
    <a:effectLst/>
  </c:spPr>
  <c:txPr>
    <a:bodyPr/>
    <a:lstStyle/>
    <a:p>
      <a:pPr>
        <a:defRPr sz="12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[1]Trends!$B$84:$I$84</c:f>
              <c:numCache>
                <c:formatCode>General</c:formatCode>
                <c:ptCount val="8"/>
                <c:pt idx="0">
                  <c:v>0.93585300000000005</c:v>
                </c:pt>
                <c:pt idx="1">
                  <c:v>0.93182799999999999</c:v>
                </c:pt>
                <c:pt idx="2">
                  <c:v>0.95212399999999997</c:v>
                </c:pt>
                <c:pt idx="3">
                  <c:v>0.94795299999999993</c:v>
                </c:pt>
                <c:pt idx="4">
                  <c:v>0.91122600000000009</c:v>
                </c:pt>
                <c:pt idx="5">
                  <c:v>0.94726012595937636</c:v>
                </c:pt>
                <c:pt idx="6">
                  <c:v>0.96199999999999997</c:v>
                </c:pt>
                <c:pt idx="7">
                  <c:v>0.93</c:v>
                </c:pt>
              </c:numCache>
            </c:numRef>
          </c:val>
          <c:smooth val="0"/>
          <c:extLst>
            <c:ext xmlns:c16="http://schemas.microsoft.com/office/drawing/2014/chart" uri="{C3380CC4-5D6E-409C-BE32-E72D297353CC}">
              <c16:uniqueId val="{00000000-D9E1-42FC-A848-6C4822EF385D}"/>
            </c:ext>
          </c:extLst>
        </c:ser>
        <c:dLbls>
          <c:showLegendKey val="0"/>
          <c:showVal val="0"/>
          <c:showCatName val="0"/>
          <c:showSerName val="0"/>
          <c:showPercent val="0"/>
          <c:showBubbleSize val="0"/>
        </c:dLbls>
        <c:marker val="1"/>
        <c:smooth val="0"/>
        <c:axId val="567778768"/>
        <c:axId val="567782512"/>
      </c:lineChart>
      <c:catAx>
        <c:axId val="567778768"/>
        <c:scaling>
          <c:orientation val="minMax"/>
        </c:scaling>
        <c:delete val="0"/>
        <c:axPos val="b"/>
        <c:numFmt formatCode="General" sourceLinked="1"/>
        <c:majorTickMark val="out"/>
        <c:minorTickMark val="none"/>
        <c:tickLblPos val="nextTo"/>
        <c:crossAx val="567782512"/>
        <c:crosses val="autoZero"/>
        <c:auto val="1"/>
        <c:lblAlgn val="ctr"/>
        <c:lblOffset val="100"/>
        <c:noMultiLvlLbl val="0"/>
      </c:catAx>
      <c:valAx>
        <c:axId val="567782512"/>
        <c:scaling>
          <c:orientation val="minMax"/>
          <c:max val="1"/>
          <c:min val="0"/>
        </c:scaling>
        <c:delete val="0"/>
        <c:axPos val="l"/>
        <c:majorGridlines/>
        <c:numFmt formatCode="0%" sourceLinked="0"/>
        <c:majorTickMark val="out"/>
        <c:minorTickMark val="none"/>
        <c:tickLblPos val="nextTo"/>
        <c:crossAx val="567778768"/>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[1]Trends!$B$39:$I$39</c:f>
              <c:numCache>
                <c:formatCode>General</c:formatCode>
                <c:ptCount val="8"/>
                <c:pt idx="0">
                  <c:v>0.90335100000000002</c:v>
                </c:pt>
                <c:pt idx="1">
                  <c:v>0.89840900000000001</c:v>
                </c:pt>
                <c:pt idx="2">
                  <c:v>0.89895700000000001</c:v>
                </c:pt>
                <c:pt idx="3">
                  <c:v>0.93228800000000012</c:v>
                </c:pt>
                <c:pt idx="4">
                  <c:v>0.90197599999999989</c:v>
                </c:pt>
                <c:pt idx="5">
                  <c:v>0.92671971322057156</c:v>
                </c:pt>
                <c:pt idx="6">
                  <c:v>0.94099999999999995</c:v>
                </c:pt>
                <c:pt idx="7">
                  <c:v>0.92</c:v>
                </c:pt>
              </c:numCache>
            </c:numRef>
          </c:val>
          <c:smooth val="0"/>
          <c:extLst>
            <c:ext xmlns:c16="http://schemas.microsoft.com/office/drawing/2014/chart" uri="{C3380CC4-5D6E-409C-BE32-E72D297353CC}">
              <c16:uniqueId val="{00000000-E190-462A-909A-852D0CFABED7}"/>
            </c:ext>
          </c:extLst>
        </c:ser>
        <c:dLbls>
          <c:showLegendKey val="0"/>
          <c:showVal val="0"/>
          <c:showCatName val="0"/>
          <c:showSerName val="0"/>
          <c:showPercent val="0"/>
          <c:showBubbleSize val="0"/>
        </c:dLbls>
        <c:marker val="1"/>
        <c:smooth val="0"/>
        <c:axId val="486866432"/>
        <c:axId val="486864352"/>
      </c:lineChart>
      <c:catAx>
        <c:axId val="486866432"/>
        <c:scaling>
          <c:orientation val="minMax"/>
        </c:scaling>
        <c:delete val="0"/>
        <c:axPos val="b"/>
        <c:numFmt formatCode="General" sourceLinked="1"/>
        <c:majorTickMark val="out"/>
        <c:minorTickMark val="none"/>
        <c:tickLblPos val="nextTo"/>
        <c:crossAx val="486864352"/>
        <c:crosses val="autoZero"/>
        <c:auto val="1"/>
        <c:lblAlgn val="ctr"/>
        <c:lblOffset val="100"/>
        <c:noMultiLvlLbl val="0"/>
      </c:catAx>
      <c:valAx>
        <c:axId val="486864352"/>
        <c:scaling>
          <c:orientation val="minMax"/>
          <c:max val="1"/>
          <c:min val="0"/>
        </c:scaling>
        <c:delete val="0"/>
        <c:axPos val="l"/>
        <c:majorGridlines/>
        <c:numFmt formatCode="0%" sourceLinked="0"/>
        <c:majorTickMark val="out"/>
        <c:minorTickMark val="none"/>
        <c:tickLblPos val="nextTo"/>
        <c:crossAx val="486866432"/>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7582742815648"/>
          <c:y val="4.5061102449308416E-2"/>
          <c:w val="0.8755278819473753"/>
          <c:h val="0.88583080493308586"/>
        </c:manualLayout>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[1]Trends!$B$54:$I$54</c:f>
              <c:numCache>
                <c:formatCode>General</c:formatCode>
                <c:ptCount val="8"/>
                <c:pt idx="0">
                  <c:v>0.98689400000000005</c:v>
                </c:pt>
                <c:pt idx="1">
                  <c:v>0.99018399999999995</c:v>
                </c:pt>
                <c:pt idx="2">
                  <c:v>0.98080800000000001</c:v>
                </c:pt>
                <c:pt idx="3">
                  <c:v>0.98999599999999999</c:v>
                </c:pt>
                <c:pt idx="4">
                  <c:v>0.97852000000000006</c:v>
                </c:pt>
                <c:pt idx="5">
                  <c:v>0.97905789121082942</c:v>
                </c:pt>
                <c:pt idx="6">
                  <c:v>0.97299999999999998</c:v>
                </c:pt>
                <c:pt idx="7">
                  <c:v>0.96</c:v>
                </c:pt>
              </c:numCache>
            </c:numRef>
          </c:val>
          <c:smooth val="0"/>
          <c:extLst>
            <c:ext xmlns:c16="http://schemas.microsoft.com/office/drawing/2014/chart" uri="{C3380CC4-5D6E-409C-BE32-E72D297353CC}">
              <c16:uniqueId val="{00000000-7CF6-459C-A6EB-D3717626DA7C}"/>
            </c:ext>
          </c:extLst>
        </c:ser>
        <c:dLbls>
          <c:showLegendKey val="0"/>
          <c:showVal val="0"/>
          <c:showCatName val="0"/>
          <c:showSerName val="0"/>
          <c:showPercent val="0"/>
          <c:showBubbleSize val="0"/>
        </c:dLbls>
        <c:marker val="1"/>
        <c:smooth val="0"/>
        <c:axId val="484603792"/>
        <c:axId val="484601296"/>
      </c:lineChart>
      <c:catAx>
        <c:axId val="484603792"/>
        <c:scaling>
          <c:orientation val="minMax"/>
        </c:scaling>
        <c:delete val="0"/>
        <c:axPos val="b"/>
        <c:numFmt formatCode="General" sourceLinked="1"/>
        <c:majorTickMark val="out"/>
        <c:minorTickMark val="none"/>
        <c:tickLblPos val="nextTo"/>
        <c:crossAx val="484601296"/>
        <c:crosses val="autoZero"/>
        <c:auto val="1"/>
        <c:lblAlgn val="ctr"/>
        <c:lblOffset val="100"/>
        <c:noMultiLvlLbl val="0"/>
      </c:catAx>
      <c:valAx>
        <c:axId val="484601296"/>
        <c:scaling>
          <c:orientation val="minMax"/>
          <c:max val="1"/>
          <c:min val="0"/>
        </c:scaling>
        <c:delete val="0"/>
        <c:axPos val="l"/>
        <c:majorGridlines/>
        <c:numFmt formatCode="0%" sourceLinked="0"/>
        <c:majorTickMark val="out"/>
        <c:minorTickMark val="none"/>
        <c:tickLblPos val="nextTo"/>
        <c:crossAx val="484603792"/>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2008</c:v>
              </c:pt>
              <c:pt idx="1">
                <c:v>2011</c:v>
              </c:pt>
              <c:pt idx="2">
                <c:v>2013</c:v>
              </c:pt>
              <c:pt idx="3">
                <c:v>2016</c:v>
              </c:pt>
              <c:pt idx="4">
                <c:v>2019</c:v>
              </c:pt>
              <c:pt idx="5">
                <c:v>2022</c:v>
              </c:pt>
            </c:numLit>
          </c:cat>
          <c:val>
            <c:numRef>
              <c:f>[1]Trends!$B$128:$G$128</c:f>
              <c:numCache>
                <c:formatCode>General</c:formatCode>
                <c:ptCount val="6"/>
                <c:pt idx="0">
                  <c:v>0.90928053835342471</c:v>
                </c:pt>
                <c:pt idx="1">
                  <c:v>0.88559902686175473</c:v>
                </c:pt>
                <c:pt idx="2">
                  <c:v>0.86600652466831773</c:v>
                </c:pt>
                <c:pt idx="3">
                  <c:v>0.87760075435631879</c:v>
                </c:pt>
                <c:pt idx="4">
                  <c:v>0.92300000000000004</c:v>
                </c:pt>
                <c:pt idx="5">
                  <c:v>0.88</c:v>
                </c:pt>
              </c:numCache>
            </c:numRef>
          </c:val>
          <c:smooth val="0"/>
          <c:extLst>
            <c:ext xmlns:c16="http://schemas.microsoft.com/office/drawing/2014/chart" uri="{C3380CC4-5D6E-409C-BE32-E72D297353CC}">
              <c16:uniqueId val="{00000000-2D2B-4007-8316-42A2761A6EB9}"/>
            </c:ext>
          </c:extLst>
        </c:ser>
        <c:dLbls>
          <c:showLegendKey val="0"/>
          <c:showVal val="0"/>
          <c:showCatName val="0"/>
          <c:showSerName val="0"/>
          <c:showPercent val="0"/>
          <c:showBubbleSize val="0"/>
        </c:dLbls>
        <c:marker val="1"/>
        <c:smooth val="0"/>
        <c:axId val="636461024"/>
        <c:axId val="636466848"/>
      </c:lineChart>
      <c:catAx>
        <c:axId val="636461024"/>
        <c:scaling>
          <c:orientation val="minMax"/>
        </c:scaling>
        <c:delete val="0"/>
        <c:axPos val="b"/>
        <c:numFmt formatCode="General" sourceLinked="1"/>
        <c:majorTickMark val="out"/>
        <c:minorTickMark val="none"/>
        <c:tickLblPos val="nextTo"/>
        <c:crossAx val="636466848"/>
        <c:crosses val="autoZero"/>
        <c:auto val="1"/>
        <c:lblAlgn val="ctr"/>
        <c:lblOffset val="100"/>
        <c:noMultiLvlLbl val="0"/>
      </c:catAx>
      <c:valAx>
        <c:axId val="636466848"/>
        <c:scaling>
          <c:orientation val="minMax"/>
          <c:max val="1"/>
          <c:min val="0"/>
        </c:scaling>
        <c:delete val="0"/>
        <c:axPos val="l"/>
        <c:majorGridlines/>
        <c:numFmt formatCode="0%" sourceLinked="0"/>
        <c:majorTickMark val="out"/>
        <c:minorTickMark val="none"/>
        <c:tickLblPos val="nextTo"/>
        <c:crossAx val="636461024"/>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61E50"/>
              </a:solidFill>
              <a:ln w="19050">
                <a:solidFill>
                  <a:schemeClr val="lt1"/>
                </a:solidFill>
              </a:ln>
              <a:effectLst/>
            </c:spPr>
            <c:extLst>
              <c:ext xmlns:c16="http://schemas.microsoft.com/office/drawing/2014/chart" uri="{C3380CC4-5D6E-409C-BE32-E72D297353CC}">
                <c16:uniqueId val="{00000001-0238-4A2E-970D-46D5F9A4CD4E}"/>
              </c:ext>
            </c:extLst>
          </c:dPt>
          <c:dPt>
            <c:idx val="1"/>
            <c:bubble3D val="0"/>
            <c:spPr>
              <a:solidFill>
                <a:srgbClr val="007096"/>
              </a:solidFill>
              <a:ln w="19050">
                <a:solidFill>
                  <a:schemeClr val="lt1"/>
                </a:solidFill>
              </a:ln>
              <a:effectLst/>
            </c:spPr>
            <c:extLst>
              <c:ext xmlns:c16="http://schemas.microsoft.com/office/drawing/2014/chart" uri="{C3380CC4-5D6E-409C-BE32-E72D297353CC}">
                <c16:uniqueId val="{00000003-0238-4A2E-970D-46D5F9A4CD4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Yes</c:v>
                </c:pt>
                <c:pt idx="1">
                  <c:v>No</c:v>
                </c:pt>
              </c:strCache>
            </c:strRef>
          </c:cat>
          <c:val>
            <c:numRef>
              <c:f>Sheet1!$B$1:$B$2</c:f>
              <c:numCache>
                <c:formatCode>0%</c:formatCode>
                <c:ptCount val="2"/>
                <c:pt idx="0">
                  <c:v>0.78</c:v>
                </c:pt>
                <c:pt idx="1">
                  <c:v>0.22</c:v>
                </c:pt>
              </c:numCache>
            </c:numRef>
          </c:val>
          <c:extLst>
            <c:ext xmlns:c16="http://schemas.microsoft.com/office/drawing/2014/chart" uri="{C3380CC4-5D6E-409C-BE32-E72D297353CC}">
              <c16:uniqueId val="{00000004-0238-4A2E-970D-46D5F9A4CD4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961E50"/>
              </a:solidFill>
              <a:ln w="19050">
                <a:solidFill>
                  <a:schemeClr val="lt1"/>
                </a:solidFill>
              </a:ln>
              <a:effectLst/>
            </c:spPr>
            <c:extLst>
              <c:ext xmlns:c16="http://schemas.microsoft.com/office/drawing/2014/chart" uri="{C3380CC4-5D6E-409C-BE32-E72D297353CC}">
                <c16:uniqueId val="{00000001-595A-4487-AE40-3C74CC03769A}"/>
              </c:ext>
            </c:extLst>
          </c:dPt>
          <c:dPt>
            <c:idx val="1"/>
            <c:bubble3D val="0"/>
            <c:spPr>
              <a:solidFill>
                <a:srgbClr val="007096"/>
              </a:solidFill>
              <a:ln w="19050">
                <a:solidFill>
                  <a:schemeClr val="lt1"/>
                </a:solidFill>
              </a:ln>
              <a:effectLst/>
            </c:spPr>
            <c:extLst>
              <c:ext xmlns:c16="http://schemas.microsoft.com/office/drawing/2014/chart" uri="{C3380CC4-5D6E-409C-BE32-E72D297353CC}">
                <c16:uniqueId val="{00000003-595A-4487-AE40-3C74CC03769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Yes</c:v>
                </c:pt>
                <c:pt idx="1">
                  <c:v>No</c:v>
                </c:pt>
              </c:strCache>
            </c:strRef>
          </c:cat>
          <c:val>
            <c:numRef>
              <c:f>Sheet1!$B$1:$B$2</c:f>
              <c:numCache>
                <c:formatCode>0%</c:formatCode>
                <c:ptCount val="2"/>
                <c:pt idx="0">
                  <c:v>0.83</c:v>
                </c:pt>
                <c:pt idx="1">
                  <c:v>0.17</c:v>
                </c:pt>
              </c:numCache>
            </c:numRef>
          </c:val>
          <c:extLst>
            <c:ext xmlns:c16="http://schemas.microsoft.com/office/drawing/2014/chart" uri="{C3380CC4-5D6E-409C-BE32-E72D297353CC}">
              <c16:uniqueId val="{00000004-595A-4487-AE40-3C74CC03769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583587025226673"/>
          <c:y val="2.6885578151651907E-2"/>
          <c:w val="0.87740528945948126"/>
          <c:h val="0.89333985178730124"/>
        </c:manualLayout>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[1]Trends!$B$74:$I$74</c:f>
              <c:numCache>
                <c:formatCode>General</c:formatCode>
                <c:ptCount val="8"/>
                <c:pt idx="0">
                  <c:v>0.84061200000000003</c:v>
                </c:pt>
                <c:pt idx="1">
                  <c:v>0.86411300000000002</c:v>
                </c:pt>
                <c:pt idx="2">
                  <c:v>0.85785400000000001</c:v>
                </c:pt>
                <c:pt idx="3">
                  <c:v>0.87434500000000004</c:v>
                </c:pt>
                <c:pt idx="4">
                  <c:v>0.83374499999999996</c:v>
                </c:pt>
                <c:pt idx="5">
                  <c:v>0.88015304032987729</c:v>
                </c:pt>
                <c:pt idx="6">
                  <c:v>0.84499999999999997</c:v>
                </c:pt>
                <c:pt idx="7">
                  <c:v>0.84</c:v>
                </c:pt>
              </c:numCache>
            </c:numRef>
          </c:val>
          <c:smooth val="0"/>
          <c:extLst>
            <c:ext xmlns:c16="http://schemas.microsoft.com/office/drawing/2014/chart" uri="{C3380CC4-5D6E-409C-BE32-E72D297353CC}">
              <c16:uniqueId val="{00000000-F8B7-4498-9E2B-F3B1DCEE10EF}"/>
            </c:ext>
          </c:extLst>
        </c:ser>
        <c:dLbls>
          <c:showLegendKey val="0"/>
          <c:showVal val="0"/>
          <c:showCatName val="0"/>
          <c:showSerName val="0"/>
          <c:showPercent val="0"/>
          <c:showBubbleSize val="0"/>
        </c:dLbls>
        <c:marker val="1"/>
        <c:smooth val="0"/>
        <c:axId val="567763792"/>
        <c:axId val="567764208"/>
      </c:lineChart>
      <c:catAx>
        <c:axId val="567763792"/>
        <c:scaling>
          <c:orientation val="minMax"/>
        </c:scaling>
        <c:delete val="0"/>
        <c:axPos val="b"/>
        <c:numFmt formatCode="General" sourceLinked="1"/>
        <c:majorTickMark val="out"/>
        <c:minorTickMark val="none"/>
        <c:tickLblPos val="nextTo"/>
        <c:crossAx val="567764208"/>
        <c:crosses val="autoZero"/>
        <c:auto val="1"/>
        <c:lblAlgn val="ctr"/>
        <c:lblOffset val="100"/>
        <c:noMultiLvlLbl val="0"/>
      </c:catAx>
      <c:valAx>
        <c:axId val="567764208"/>
        <c:scaling>
          <c:orientation val="minMax"/>
          <c:max val="1"/>
          <c:min val="0"/>
        </c:scaling>
        <c:delete val="0"/>
        <c:axPos val="l"/>
        <c:majorGridlines/>
        <c:numFmt formatCode="0%" sourceLinked="0"/>
        <c:majorTickMark val="out"/>
        <c:minorTickMark val="none"/>
        <c:tickLblPos val="nextTo"/>
        <c:crossAx val="567763792"/>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[1]Trends!$B$118:$I$118</c:f>
              <c:numCache>
                <c:formatCode>General</c:formatCode>
                <c:ptCount val="8"/>
                <c:pt idx="0">
                  <c:v>0.47487046693566276</c:v>
                </c:pt>
                <c:pt idx="1">
                  <c:v>0.49014147500226973</c:v>
                </c:pt>
                <c:pt idx="2">
                  <c:v>0.46261407225618961</c:v>
                </c:pt>
                <c:pt idx="3">
                  <c:v>0.34369721662095593</c:v>
                </c:pt>
                <c:pt idx="4">
                  <c:v>0.41229856978663437</c:v>
                </c:pt>
                <c:pt idx="5">
                  <c:v>0.42252791184635491</c:v>
                </c:pt>
                <c:pt idx="6">
                  <c:v>0.48199999999999998</c:v>
                </c:pt>
                <c:pt idx="7">
                  <c:v>0.44</c:v>
                </c:pt>
              </c:numCache>
            </c:numRef>
          </c:val>
          <c:smooth val="0"/>
          <c:extLst>
            <c:ext xmlns:c16="http://schemas.microsoft.com/office/drawing/2014/chart" uri="{C3380CC4-5D6E-409C-BE32-E72D297353CC}">
              <c16:uniqueId val="{00000000-2680-4C77-A1FE-E18B20164162}"/>
            </c:ext>
          </c:extLst>
        </c:ser>
        <c:dLbls>
          <c:showLegendKey val="0"/>
          <c:showVal val="0"/>
          <c:showCatName val="0"/>
          <c:showSerName val="0"/>
          <c:showPercent val="0"/>
          <c:showBubbleSize val="0"/>
        </c:dLbls>
        <c:marker val="1"/>
        <c:smooth val="0"/>
        <c:axId val="571912368"/>
        <c:axId val="571911536"/>
      </c:lineChart>
      <c:catAx>
        <c:axId val="571912368"/>
        <c:scaling>
          <c:orientation val="minMax"/>
        </c:scaling>
        <c:delete val="0"/>
        <c:axPos val="b"/>
        <c:numFmt formatCode="General" sourceLinked="1"/>
        <c:majorTickMark val="out"/>
        <c:minorTickMark val="none"/>
        <c:tickLblPos val="nextTo"/>
        <c:crossAx val="571911536"/>
        <c:crosses val="autoZero"/>
        <c:auto val="1"/>
        <c:lblAlgn val="ctr"/>
        <c:lblOffset val="100"/>
        <c:noMultiLvlLbl val="0"/>
      </c:catAx>
      <c:valAx>
        <c:axId val="571911536"/>
        <c:scaling>
          <c:orientation val="minMax"/>
          <c:max val="1"/>
          <c:min val="0"/>
        </c:scaling>
        <c:delete val="0"/>
        <c:axPos val="l"/>
        <c:majorGridlines/>
        <c:numFmt formatCode="0%" sourceLinked="0"/>
        <c:majorTickMark val="out"/>
        <c:minorTickMark val="none"/>
        <c:tickLblPos val="nextTo"/>
        <c:crossAx val="571912368"/>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[1]Trends!$B$123:$I$123</c:f>
              <c:numCache>
                <c:formatCode>General</c:formatCode>
                <c:ptCount val="8"/>
                <c:pt idx="0">
                  <c:v>0.98789198395223099</c:v>
                </c:pt>
                <c:pt idx="1">
                  <c:v>0.95962023420279108</c:v>
                </c:pt>
                <c:pt idx="2">
                  <c:v>0.97096108901806788</c:v>
                </c:pt>
                <c:pt idx="3">
                  <c:v>0.97194227301411507</c:v>
                </c:pt>
                <c:pt idx="4">
                  <c:v>0.97114868979294688</c:v>
                </c:pt>
                <c:pt idx="5">
                  <c:v>0.95873299522908595</c:v>
                </c:pt>
                <c:pt idx="6">
                  <c:v>0.99</c:v>
                </c:pt>
                <c:pt idx="7">
                  <c:v>0.98</c:v>
                </c:pt>
              </c:numCache>
            </c:numRef>
          </c:val>
          <c:smooth val="0"/>
          <c:extLst>
            <c:ext xmlns:c16="http://schemas.microsoft.com/office/drawing/2014/chart" uri="{C3380CC4-5D6E-409C-BE32-E72D297353CC}">
              <c16:uniqueId val="{00000000-8880-4101-91CB-64418F8BD477}"/>
            </c:ext>
          </c:extLst>
        </c:ser>
        <c:dLbls>
          <c:showLegendKey val="0"/>
          <c:showVal val="0"/>
          <c:showCatName val="0"/>
          <c:showSerName val="0"/>
          <c:showPercent val="0"/>
          <c:showBubbleSize val="0"/>
        </c:dLbls>
        <c:marker val="1"/>
        <c:smooth val="0"/>
        <c:axId val="571916112"/>
        <c:axId val="571916528"/>
      </c:lineChart>
      <c:catAx>
        <c:axId val="571916112"/>
        <c:scaling>
          <c:orientation val="minMax"/>
        </c:scaling>
        <c:delete val="0"/>
        <c:axPos val="b"/>
        <c:numFmt formatCode="General" sourceLinked="1"/>
        <c:majorTickMark val="out"/>
        <c:minorTickMark val="none"/>
        <c:tickLblPos val="nextTo"/>
        <c:crossAx val="571916528"/>
        <c:crosses val="autoZero"/>
        <c:auto val="1"/>
        <c:lblAlgn val="ctr"/>
        <c:lblOffset val="100"/>
        <c:noMultiLvlLbl val="0"/>
      </c:catAx>
      <c:valAx>
        <c:axId val="571916528"/>
        <c:scaling>
          <c:orientation val="minMax"/>
          <c:max val="1"/>
          <c:min val="0"/>
        </c:scaling>
        <c:delete val="0"/>
        <c:axPos val="l"/>
        <c:majorGridlines/>
        <c:numFmt formatCode="0%" sourceLinked="0"/>
        <c:majorTickMark val="out"/>
        <c:minorTickMark val="none"/>
        <c:tickLblPos val="nextTo"/>
        <c:crossAx val="571916112"/>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9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[1]Bars!$B$60:$B$64</c:f>
              <c:strCache>
                <c:ptCount val="5"/>
                <c:pt idx="0">
                  <c:v>Strongly agree</c:v>
                </c:pt>
                <c:pt idx="1">
                  <c:v>Somewhat agree</c:v>
                </c:pt>
                <c:pt idx="2">
                  <c:v>Neither agree nor disagree</c:v>
                </c:pt>
                <c:pt idx="3">
                  <c:v>Somewhat disagree</c:v>
                </c:pt>
                <c:pt idx="4">
                  <c:v>Strongly disagree</c:v>
                </c:pt>
              </c:strCache>
            </c:strRef>
          </c:cat>
          <c:val>
            <c:numRef>
              <c:f>[1]Bars!$C$60:$C$64</c:f>
              <c:numCache>
                <c:formatCode>General</c:formatCode>
                <c:ptCount val="5"/>
                <c:pt idx="0">
                  <c:v>0.623</c:v>
                </c:pt>
                <c:pt idx="1">
                  <c:v>0.223</c:v>
                </c:pt>
                <c:pt idx="2">
                  <c:v>9.6000000000000002E-2</c:v>
                </c:pt>
                <c:pt idx="3">
                  <c:v>2.9000000000000001E-2</c:v>
                </c:pt>
                <c:pt idx="4">
                  <c:v>2.9000000000000001E-2</c:v>
                </c:pt>
              </c:numCache>
            </c:numRef>
          </c:val>
          <c:extLst>
            <c:ext xmlns:c16="http://schemas.microsoft.com/office/drawing/2014/chart" uri="{C3380CC4-5D6E-409C-BE32-E72D297353CC}">
              <c16:uniqueId val="{00000000-E6AA-4E60-A703-3891ED0CF214}"/>
            </c:ext>
          </c:extLst>
        </c:ser>
        <c:dLbls>
          <c:showLegendKey val="0"/>
          <c:showVal val="0"/>
          <c:showCatName val="0"/>
          <c:showSerName val="0"/>
          <c:showPercent val="0"/>
          <c:showBubbleSize val="0"/>
        </c:dLbls>
        <c:gapWidth val="150"/>
        <c:axId val="1480548528"/>
        <c:axId val="1480570992"/>
      </c:barChart>
      <c:catAx>
        <c:axId val="1480548528"/>
        <c:scaling>
          <c:orientation val="maxMin"/>
        </c:scaling>
        <c:delete val="0"/>
        <c:axPos val="l"/>
        <c:numFmt formatCode="General" sourceLinked="1"/>
        <c:majorTickMark val="out"/>
        <c:minorTickMark val="none"/>
        <c:tickLblPos val="nextTo"/>
        <c:crossAx val="1480570992"/>
        <c:crosses val="autoZero"/>
        <c:auto val="1"/>
        <c:lblAlgn val="ctr"/>
        <c:lblOffset val="100"/>
        <c:noMultiLvlLbl val="0"/>
      </c:catAx>
      <c:valAx>
        <c:axId val="1480570992"/>
        <c:scaling>
          <c:orientation val="minMax"/>
          <c:max val="1"/>
        </c:scaling>
        <c:delete val="0"/>
        <c:axPos val="t"/>
        <c:numFmt formatCode="0%" sourceLinked="0"/>
        <c:majorTickMark val="out"/>
        <c:minorTickMark val="none"/>
        <c:tickLblPos val="nextTo"/>
        <c:crossAx val="1480548528"/>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23371370309193"/>
          <c:y val="7.932056894309171E-2"/>
          <c:w val="0.58472689478133766"/>
          <c:h val="0.90587777327123631"/>
        </c:manualLayout>
      </c:layout>
      <c:barChart>
        <c:barDir val="bar"/>
        <c:grouping val="clustered"/>
        <c:varyColors val="0"/>
        <c:ser>
          <c:idx val="0"/>
          <c:order val="0"/>
          <c:spPr>
            <a:solidFill>
              <a:srgbClr val="00709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[1]Bars!$B$16:$B$20</c:f>
              <c:strCache>
                <c:ptCount val="5"/>
                <c:pt idx="0">
                  <c:v>Strongly agree</c:v>
                </c:pt>
                <c:pt idx="1">
                  <c:v>Somewhat agree</c:v>
                </c:pt>
                <c:pt idx="2">
                  <c:v>Neither agree nor disagree</c:v>
                </c:pt>
                <c:pt idx="3">
                  <c:v>Somewhat disagree</c:v>
                </c:pt>
                <c:pt idx="4">
                  <c:v>Strongly disagree</c:v>
                </c:pt>
              </c:strCache>
            </c:strRef>
          </c:cat>
          <c:val>
            <c:numRef>
              <c:f>[1]Bars!$C$16:$C$20</c:f>
              <c:numCache>
                <c:formatCode>General</c:formatCode>
                <c:ptCount val="5"/>
                <c:pt idx="0">
                  <c:v>0.749</c:v>
                </c:pt>
                <c:pt idx="1">
                  <c:v>0.16800000000000001</c:v>
                </c:pt>
                <c:pt idx="2">
                  <c:v>2.5999999999999999E-2</c:v>
                </c:pt>
                <c:pt idx="3">
                  <c:v>2.1000000000000001E-2</c:v>
                </c:pt>
                <c:pt idx="4">
                  <c:v>3.5999999999999997E-2</c:v>
                </c:pt>
              </c:numCache>
            </c:numRef>
          </c:val>
          <c:extLst>
            <c:ext xmlns:c16="http://schemas.microsoft.com/office/drawing/2014/chart" uri="{C3380CC4-5D6E-409C-BE32-E72D297353CC}">
              <c16:uniqueId val="{00000000-DB16-43ED-AF48-3E0F68FA64BF}"/>
            </c:ext>
          </c:extLst>
        </c:ser>
        <c:dLbls>
          <c:showLegendKey val="0"/>
          <c:showVal val="0"/>
          <c:showCatName val="0"/>
          <c:showSerName val="0"/>
          <c:showPercent val="0"/>
          <c:showBubbleSize val="0"/>
        </c:dLbls>
        <c:gapWidth val="150"/>
        <c:axId val="1540368512"/>
        <c:axId val="1540385152"/>
      </c:barChart>
      <c:catAx>
        <c:axId val="1540368512"/>
        <c:scaling>
          <c:orientation val="maxMin"/>
        </c:scaling>
        <c:delete val="0"/>
        <c:axPos val="l"/>
        <c:numFmt formatCode="General" sourceLinked="1"/>
        <c:majorTickMark val="out"/>
        <c:minorTickMark val="none"/>
        <c:tickLblPos val="nextTo"/>
        <c:crossAx val="1540385152"/>
        <c:crosses val="autoZero"/>
        <c:auto val="1"/>
        <c:lblAlgn val="ctr"/>
        <c:lblOffset val="100"/>
        <c:noMultiLvlLbl val="0"/>
      </c:catAx>
      <c:valAx>
        <c:axId val="1540385152"/>
        <c:scaling>
          <c:orientation val="minMax"/>
          <c:max val="1"/>
        </c:scaling>
        <c:delete val="0"/>
        <c:axPos val="t"/>
        <c:numFmt formatCode="0%" sourceLinked="0"/>
        <c:majorTickMark val="out"/>
        <c:minorTickMark val="none"/>
        <c:tickLblPos val="nextTo"/>
        <c:crossAx val="1540368512"/>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00709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[1]Bars!$B$27:$B$31</c:f>
              <c:strCache>
                <c:ptCount val="5"/>
                <c:pt idx="0">
                  <c:v>Strongly agree</c:v>
                </c:pt>
                <c:pt idx="1">
                  <c:v>Somewhat agree</c:v>
                </c:pt>
                <c:pt idx="2">
                  <c:v>Neither agree nor disagree</c:v>
                </c:pt>
                <c:pt idx="3">
                  <c:v>Somewhat disagree</c:v>
                </c:pt>
                <c:pt idx="4">
                  <c:v>Strongly disagree</c:v>
                </c:pt>
              </c:strCache>
            </c:strRef>
          </c:cat>
          <c:val>
            <c:numRef>
              <c:f>[1]Bars!$C$27:$C$31</c:f>
              <c:numCache>
                <c:formatCode>General</c:formatCode>
                <c:ptCount val="5"/>
                <c:pt idx="0">
                  <c:v>0.54900000000000004</c:v>
                </c:pt>
                <c:pt idx="1">
                  <c:v>0.21099999999999999</c:v>
                </c:pt>
                <c:pt idx="2">
                  <c:v>0.113</c:v>
                </c:pt>
                <c:pt idx="3">
                  <c:v>5.6000000000000001E-2</c:v>
                </c:pt>
                <c:pt idx="4">
                  <c:v>7.0999999999999994E-2</c:v>
                </c:pt>
              </c:numCache>
            </c:numRef>
          </c:val>
          <c:extLst>
            <c:ext xmlns:c16="http://schemas.microsoft.com/office/drawing/2014/chart" uri="{C3380CC4-5D6E-409C-BE32-E72D297353CC}">
              <c16:uniqueId val="{00000000-4373-472E-A0A8-1C824D9C6182}"/>
            </c:ext>
          </c:extLst>
        </c:ser>
        <c:dLbls>
          <c:showLegendKey val="0"/>
          <c:showVal val="0"/>
          <c:showCatName val="0"/>
          <c:showSerName val="0"/>
          <c:showPercent val="0"/>
          <c:showBubbleSize val="0"/>
        </c:dLbls>
        <c:gapWidth val="150"/>
        <c:axId val="1540386816"/>
        <c:axId val="1540391808"/>
      </c:barChart>
      <c:catAx>
        <c:axId val="1540386816"/>
        <c:scaling>
          <c:orientation val="maxMin"/>
        </c:scaling>
        <c:delete val="0"/>
        <c:axPos val="l"/>
        <c:numFmt formatCode="General" sourceLinked="1"/>
        <c:majorTickMark val="out"/>
        <c:minorTickMark val="none"/>
        <c:tickLblPos val="nextTo"/>
        <c:crossAx val="1540391808"/>
        <c:crosses val="autoZero"/>
        <c:auto val="1"/>
        <c:lblAlgn val="ctr"/>
        <c:lblOffset val="100"/>
        <c:noMultiLvlLbl val="0"/>
      </c:catAx>
      <c:valAx>
        <c:axId val="1540391808"/>
        <c:scaling>
          <c:orientation val="minMax"/>
          <c:max val="1"/>
        </c:scaling>
        <c:delete val="0"/>
        <c:axPos val="t"/>
        <c:numFmt formatCode="0%" sourceLinked="0"/>
        <c:majorTickMark val="out"/>
        <c:minorTickMark val="none"/>
        <c:tickLblPos val="nextTo"/>
        <c:crossAx val="1540386816"/>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9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[1]Bars!$B$49:$B$53</c:f>
              <c:strCache>
                <c:ptCount val="5"/>
                <c:pt idx="0">
                  <c:v>Strongly agree</c:v>
                </c:pt>
                <c:pt idx="1">
                  <c:v>Somewhat agree</c:v>
                </c:pt>
                <c:pt idx="2">
                  <c:v>Neither agree nor disagree</c:v>
                </c:pt>
                <c:pt idx="3">
                  <c:v>Somewhat disagree</c:v>
                </c:pt>
                <c:pt idx="4">
                  <c:v>Strongly disagree</c:v>
                </c:pt>
              </c:strCache>
            </c:strRef>
          </c:cat>
          <c:val>
            <c:numRef>
              <c:f>[1]Bars!$C$49:$C$53</c:f>
              <c:numCache>
                <c:formatCode>General</c:formatCode>
                <c:ptCount val="5"/>
                <c:pt idx="0">
                  <c:v>0.64200000000000002</c:v>
                </c:pt>
                <c:pt idx="1">
                  <c:v>0.18099999999999999</c:v>
                </c:pt>
                <c:pt idx="2">
                  <c:v>8.5000000000000006E-2</c:v>
                </c:pt>
                <c:pt idx="3">
                  <c:v>4.1000000000000002E-2</c:v>
                </c:pt>
                <c:pt idx="4">
                  <c:v>5.0999999999999997E-2</c:v>
                </c:pt>
              </c:numCache>
            </c:numRef>
          </c:val>
          <c:extLst>
            <c:ext xmlns:c16="http://schemas.microsoft.com/office/drawing/2014/chart" uri="{C3380CC4-5D6E-409C-BE32-E72D297353CC}">
              <c16:uniqueId val="{00000000-3A50-48C2-9128-3C2014461F25}"/>
            </c:ext>
          </c:extLst>
        </c:ser>
        <c:dLbls>
          <c:showLegendKey val="0"/>
          <c:showVal val="0"/>
          <c:showCatName val="0"/>
          <c:showSerName val="0"/>
          <c:showPercent val="0"/>
          <c:showBubbleSize val="0"/>
        </c:dLbls>
        <c:gapWidth val="150"/>
        <c:axId val="1475311952"/>
        <c:axId val="1475306960"/>
      </c:barChart>
      <c:catAx>
        <c:axId val="1475311952"/>
        <c:scaling>
          <c:orientation val="maxMin"/>
        </c:scaling>
        <c:delete val="0"/>
        <c:axPos val="l"/>
        <c:numFmt formatCode="General" sourceLinked="1"/>
        <c:majorTickMark val="out"/>
        <c:minorTickMark val="none"/>
        <c:tickLblPos val="nextTo"/>
        <c:crossAx val="1475306960"/>
        <c:crosses val="autoZero"/>
        <c:auto val="1"/>
        <c:lblAlgn val="ctr"/>
        <c:lblOffset val="100"/>
        <c:noMultiLvlLbl val="0"/>
      </c:catAx>
      <c:valAx>
        <c:axId val="1475306960"/>
        <c:scaling>
          <c:orientation val="minMax"/>
          <c:max val="1"/>
        </c:scaling>
        <c:delete val="0"/>
        <c:axPos val="t"/>
        <c:numFmt formatCode="0%" sourceLinked="0"/>
        <c:majorTickMark val="out"/>
        <c:minorTickMark val="none"/>
        <c:tickLblPos val="nextTo"/>
        <c:crossAx val="1475311952"/>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Sheet1!$B$6:$B$10</c:f>
              <c:strCache>
                <c:ptCount val="5"/>
                <c:pt idx="0">
                  <c:v>Strongly agree</c:v>
                </c:pt>
                <c:pt idx="1">
                  <c:v>Somewhat agree</c:v>
                </c:pt>
                <c:pt idx="2">
                  <c:v>Neither agree nor disagree</c:v>
                </c:pt>
                <c:pt idx="3">
                  <c:v>Somewhat disagree</c:v>
                </c:pt>
                <c:pt idx="4">
                  <c:v>Strongly disagree</c:v>
                </c:pt>
              </c:strCache>
            </c:strRef>
          </c:cat>
          <c:val>
            <c:numRef>
              <c:f>Sheet1!$C$6:$C$10</c:f>
              <c:numCache>
                <c:formatCode>0%</c:formatCode>
                <c:ptCount val="5"/>
                <c:pt idx="0">
                  <c:v>0.62</c:v>
                </c:pt>
                <c:pt idx="1">
                  <c:v>0.19</c:v>
                </c:pt>
                <c:pt idx="2">
                  <c:v>0.09</c:v>
                </c:pt>
                <c:pt idx="3">
                  <c:v>0.04</c:v>
                </c:pt>
                <c:pt idx="4">
                  <c:v>7.0000000000000007E-2</c:v>
                </c:pt>
              </c:numCache>
            </c:numRef>
          </c:val>
          <c:extLst>
            <c:ext xmlns:c16="http://schemas.microsoft.com/office/drawing/2014/chart" uri="{C3380CC4-5D6E-409C-BE32-E72D297353CC}">
              <c16:uniqueId val="{00000000-3217-4CF9-BEB9-FA97D6FDBC94}"/>
            </c:ext>
          </c:extLst>
        </c:ser>
        <c:dLbls>
          <c:dLblPos val="outEnd"/>
          <c:showLegendKey val="0"/>
          <c:showVal val="1"/>
          <c:showCatName val="0"/>
          <c:showSerName val="0"/>
          <c:showPercent val="0"/>
          <c:showBubbleSize val="0"/>
        </c:dLbls>
        <c:gapWidth val="182"/>
        <c:axId val="2029248528"/>
        <c:axId val="2029250192"/>
      </c:barChart>
      <c:catAx>
        <c:axId val="2029248528"/>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29250192"/>
        <c:crosses val="autoZero"/>
        <c:auto val="1"/>
        <c:lblAlgn val="ctr"/>
        <c:lblOffset val="100"/>
        <c:noMultiLvlLbl val="0"/>
      </c:catAx>
      <c:valAx>
        <c:axId val="2029250192"/>
        <c:scaling>
          <c:orientation val="minMax"/>
          <c:max val="1"/>
        </c:scaling>
        <c:delete val="0"/>
        <c:axPos val="t"/>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029248528"/>
        <c:crosses val="autoZero"/>
        <c:crossBetween val="between"/>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6"/>
              <c:pt idx="0">
                <c:v>2008</c:v>
              </c:pt>
              <c:pt idx="1">
                <c:v>2011</c:v>
              </c:pt>
              <c:pt idx="2">
                <c:v>2013</c:v>
              </c:pt>
              <c:pt idx="3">
                <c:v>2016</c:v>
              </c:pt>
              <c:pt idx="4">
                <c:v>2019</c:v>
              </c:pt>
              <c:pt idx="5">
                <c:v>2022</c:v>
              </c:pt>
            </c:numLit>
          </c:cat>
          <c:val>
            <c:numRef>
              <c:f>[1]Trends!$B$133:$G$133</c:f>
              <c:numCache>
                <c:formatCode>General</c:formatCode>
                <c:ptCount val="6"/>
                <c:pt idx="0">
                  <c:v>0.81496289358854046</c:v>
                </c:pt>
                <c:pt idx="1">
                  <c:v>0.83271833475444224</c:v>
                </c:pt>
                <c:pt idx="2">
                  <c:v>0.76640741655500078</c:v>
                </c:pt>
                <c:pt idx="3">
                  <c:v>0.79928766232016502</c:v>
                </c:pt>
                <c:pt idx="4">
                  <c:v>0.82899999999999996</c:v>
                </c:pt>
                <c:pt idx="5">
                  <c:v>0.83</c:v>
                </c:pt>
              </c:numCache>
            </c:numRef>
          </c:val>
          <c:smooth val="0"/>
          <c:extLst>
            <c:ext xmlns:c16="http://schemas.microsoft.com/office/drawing/2014/chart" uri="{C3380CC4-5D6E-409C-BE32-E72D297353CC}">
              <c16:uniqueId val="{00000000-5C58-468B-867E-9C239E463B82}"/>
            </c:ext>
          </c:extLst>
        </c:ser>
        <c:dLbls>
          <c:showLegendKey val="0"/>
          <c:showVal val="0"/>
          <c:showCatName val="0"/>
          <c:showSerName val="0"/>
          <c:showPercent val="0"/>
          <c:showBubbleSize val="0"/>
        </c:dLbls>
        <c:marker val="1"/>
        <c:smooth val="0"/>
        <c:axId val="636463104"/>
        <c:axId val="636469760"/>
      </c:lineChart>
      <c:catAx>
        <c:axId val="636463104"/>
        <c:scaling>
          <c:orientation val="minMax"/>
        </c:scaling>
        <c:delete val="0"/>
        <c:axPos val="b"/>
        <c:numFmt formatCode="General" sourceLinked="1"/>
        <c:majorTickMark val="out"/>
        <c:minorTickMark val="none"/>
        <c:tickLblPos val="nextTo"/>
        <c:crossAx val="636469760"/>
        <c:crosses val="autoZero"/>
        <c:auto val="1"/>
        <c:lblAlgn val="ctr"/>
        <c:lblOffset val="100"/>
        <c:noMultiLvlLbl val="0"/>
      </c:catAx>
      <c:valAx>
        <c:axId val="636469760"/>
        <c:scaling>
          <c:orientation val="minMax"/>
          <c:max val="1"/>
          <c:min val="0"/>
        </c:scaling>
        <c:delete val="0"/>
        <c:axPos val="l"/>
        <c:majorGridlines/>
        <c:numFmt formatCode="0%" sourceLinked="0"/>
        <c:majorTickMark val="out"/>
        <c:minorTickMark val="none"/>
        <c:tickLblPos val="nextTo"/>
        <c:crossAx val="636463104"/>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19160005085675"/>
          <c:y val="0.1041084864391951"/>
          <c:w val="0.29124220854722521"/>
          <c:h val="0.6352996500437445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9A-466E-BD39-E8CD4EE20983}"/>
              </c:ext>
            </c:extLst>
          </c:dPt>
          <c:dPt>
            <c:idx val="1"/>
            <c:bubble3D val="0"/>
            <c:spPr>
              <a:solidFill>
                <a:srgbClr val="961E50"/>
              </a:solidFill>
              <a:ln w="19050">
                <a:solidFill>
                  <a:schemeClr val="lt1"/>
                </a:solidFill>
              </a:ln>
              <a:effectLst/>
            </c:spPr>
            <c:extLst>
              <c:ext xmlns:c16="http://schemas.microsoft.com/office/drawing/2014/chart" uri="{C3380CC4-5D6E-409C-BE32-E72D297353CC}">
                <c16:uniqueId val="{00000003-239A-466E-BD39-E8CD4EE20983}"/>
              </c:ext>
            </c:extLst>
          </c:dPt>
          <c:dPt>
            <c:idx val="2"/>
            <c:bubble3D val="0"/>
            <c:spPr>
              <a:solidFill>
                <a:srgbClr val="898989"/>
              </a:solidFill>
              <a:ln w="19050">
                <a:solidFill>
                  <a:schemeClr val="lt1"/>
                </a:solidFill>
              </a:ln>
              <a:effectLst/>
            </c:spPr>
            <c:extLst>
              <c:ext xmlns:c16="http://schemas.microsoft.com/office/drawing/2014/chart" uri="{C3380CC4-5D6E-409C-BE32-E72D297353CC}">
                <c16:uniqueId val="{00000005-239A-466E-BD39-E8CD4EE20983}"/>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Sheet1!$D$22:$D$24</c:f>
              <c:strCache>
                <c:ptCount val="3"/>
                <c:pt idx="0">
                  <c:v>Yes</c:v>
                </c:pt>
                <c:pt idx="1">
                  <c:v>No additional certification</c:v>
                </c:pt>
                <c:pt idx="2">
                  <c:v>Don't know/refused</c:v>
                </c:pt>
              </c:strCache>
            </c:strRef>
          </c:cat>
          <c:val>
            <c:numRef>
              <c:f>Sheet1!$E$22:$E$24</c:f>
              <c:numCache>
                <c:formatCode>0%</c:formatCode>
                <c:ptCount val="3"/>
                <c:pt idx="0">
                  <c:v>0.36</c:v>
                </c:pt>
                <c:pt idx="1">
                  <c:v>0.55000000000000004</c:v>
                </c:pt>
                <c:pt idx="2">
                  <c:v>0.08</c:v>
                </c:pt>
              </c:numCache>
            </c:numRef>
          </c:val>
          <c:extLst>
            <c:ext xmlns:c16="http://schemas.microsoft.com/office/drawing/2014/chart" uri="{C3380CC4-5D6E-409C-BE32-E72D297353CC}">
              <c16:uniqueId val="{00000006-239A-466E-BD39-E8CD4EE2098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3023576000368375"/>
          <c:y val="0.87291601049868761"/>
          <c:w val="0.73952847999263249"/>
          <c:h val="9.3750656167979007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[1]Trends!$B$89:$I$89</c:f>
              <c:numCache>
                <c:formatCode>General</c:formatCode>
                <c:ptCount val="8"/>
                <c:pt idx="0">
                  <c:v>0.18491800000000003</c:v>
                </c:pt>
                <c:pt idx="1">
                  <c:v>0.18325</c:v>
                </c:pt>
                <c:pt idx="2">
                  <c:v>0.13327800000000001</c:v>
                </c:pt>
                <c:pt idx="3">
                  <c:v>0.1462</c:v>
                </c:pt>
                <c:pt idx="4">
                  <c:v>0.20976500000000001</c:v>
                </c:pt>
                <c:pt idx="5">
                  <c:v>0.15776613848848561</c:v>
                </c:pt>
                <c:pt idx="6">
                  <c:v>0.14499999999999999</c:v>
                </c:pt>
                <c:pt idx="7">
                  <c:v>0.19</c:v>
                </c:pt>
              </c:numCache>
            </c:numRef>
          </c:val>
          <c:smooth val="0"/>
          <c:extLst>
            <c:ext xmlns:c16="http://schemas.microsoft.com/office/drawing/2014/chart" uri="{C3380CC4-5D6E-409C-BE32-E72D297353CC}">
              <c16:uniqueId val="{00000000-2CF3-4EFB-AC92-CF266269B3CA}"/>
            </c:ext>
          </c:extLst>
        </c:ser>
        <c:dLbls>
          <c:showLegendKey val="0"/>
          <c:showVal val="0"/>
          <c:showCatName val="0"/>
          <c:showSerName val="0"/>
          <c:showPercent val="0"/>
          <c:showBubbleSize val="0"/>
        </c:dLbls>
        <c:marker val="1"/>
        <c:smooth val="0"/>
        <c:axId val="567720112"/>
        <c:axId val="567730096"/>
      </c:lineChart>
      <c:catAx>
        <c:axId val="567720112"/>
        <c:scaling>
          <c:orientation val="minMax"/>
        </c:scaling>
        <c:delete val="0"/>
        <c:axPos val="b"/>
        <c:numFmt formatCode="General" sourceLinked="1"/>
        <c:majorTickMark val="out"/>
        <c:minorTickMark val="none"/>
        <c:tickLblPos val="nextTo"/>
        <c:crossAx val="567730096"/>
        <c:crosses val="autoZero"/>
        <c:auto val="1"/>
        <c:lblAlgn val="ctr"/>
        <c:lblOffset val="100"/>
        <c:noMultiLvlLbl val="0"/>
      </c:catAx>
      <c:valAx>
        <c:axId val="567730096"/>
        <c:scaling>
          <c:orientation val="minMax"/>
          <c:max val="0.30000000000000004"/>
          <c:min val="0"/>
        </c:scaling>
        <c:delete val="0"/>
        <c:axPos val="l"/>
        <c:majorGridlines/>
        <c:numFmt formatCode="0%" sourceLinked="0"/>
        <c:majorTickMark val="out"/>
        <c:minorTickMark val="none"/>
        <c:tickLblPos val="nextTo"/>
        <c:crossAx val="567720112"/>
        <c:crosses val="autoZero"/>
        <c:crossBetween val="between"/>
        <c:majorUnit val="0.1"/>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[1]Trends!$B$79:$I$79</c:f>
              <c:numCache>
                <c:formatCode>General</c:formatCode>
                <c:ptCount val="8"/>
                <c:pt idx="0">
                  <c:v>0.78147599999999995</c:v>
                </c:pt>
                <c:pt idx="1">
                  <c:v>0.83450800000000003</c:v>
                </c:pt>
                <c:pt idx="2">
                  <c:v>0.84280199999999994</c:v>
                </c:pt>
                <c:pt idx="3">
                  <c:v>0.83955200000000008</c:v>
                </c:pt>
                <c:pt idx="4">
                  <c:v>0.80460899999999991</c:v>
                </c:pt>
                <c:pt idx="5">
                  <c:v>0.84927003374023979</c:v>
                </c:pt>
                <c:pt idx="6">
                  <c:v>0.81699999999999995</c:v>
                </c:pt>
                <c:pt idx="7">
                  <c:v>0.83</c:v>
                </c:pt>
              </c:numCache>
            </c:numRef>
          </c:val>
          <c:smooth val="0"/>
          <c:extLst>
            <c:ext xmlns:c16="http://schemas.microsoft.com/office/drawing/2014/chart" uri="{C3380CC4-5D6E-409C-BE32-E72D297353CC}">
              <c16:uniqueId val="{00000000-9CB3-4648-BFD2-FFA27AFC5146}"/>
            </c:ext>
          </c:extLst>
        </c:ser>
        <c:dLbls>
          <c:showLegendKey val="0"/>
          <c:showVal val="0"/>
          <c:showCatName val="0"/>
          <c:showSerName val="0"/>
          <c:showPercent val="0"/>
          <c:showBubbleSize val="0"/>
        </c:dLbls>
        <c:marker val="1"/>
        <c:smooth val="0"/>
        <c:axId val="567756720"/>
        <c:axId val="567749232"/>
      </c:lineChart>
      <c:catAx>
        <c:axId val="567756720"/>
        <c:scaling>
          <c:orientation val="minMax"/>
        </c:scaling>
        <c:delete val="0"/>
        <c:axPos val="b"/>
        <c:numFmt formatCode="General" sourceLinked="1"/>
        <c:majorTickMark val="out"/>
        <c:minorTickMark val="none"/>
        <c:tickLblPos val="nextTo"/>
        <c:crossAx val="567749232"/>
        <c:crosses val="autoZero"/>
        <c:auto val="1"/>
        <c:lblAlgn val="ctr"/>
        <c:lblOffset val="100"/>
        <c:noMultiLvlLbl val="0"/>
      </c:catAx>
      <c:valAx>
        <c:axId val="567749232"/>
        <c:scaling>
          <c:orientation val="minMax"/>
          <c:max val="1"/>
          <c:min val="0"/>
        </c:scaling>
        <c:delete val="0"/>
        <c:axPos val="l"/>
        <c:majorGridlines/>
        <c:numFmt formatCode="0%" sourceLinked="0"/>
        <c:majorTickMark val="out"/>
        <c:minorTickMark val="none"/>
        <c:tickLblPos val="nextTo"/>
        <c:crossAx val="567756720"/>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[1]Trends!$B$94:$I$94</c:f>
              <c:numCache>
                <c:formatCode>General</c:formatCode>
                <c:ptCount val="8"/>
                <c:pt idx="0">
                  <c:v>0.36267499999999997</c:v>
                </c:pt>
                <c:pt idx="1">
                  <c:v>0.29430800000000001</c:v>
                </c:pt>
                <c:pt idx="2">
                  <c:v>0.40507300000000002</c:v>
                </c:pt>
                <c:pt idx="3">
                  <c:v>0.29166300000000001</c:v>
                </c:pt>
                <c:pt idx="4">
                  <c:v>0.25865100000000002</c:v>
                </c:pt>
                <c:pt idx="5">
                  <c:v>0.31439921342079574</c:v>
                </c:pt>
                <c:pt idx="6">
                  <c:v>0.215</c:v>
                </c:pt>
                <c:pt idx="7">
                  <c:v>0.36</c:v>
                </c:pt>
              </c:numCache>
            </c:numRef>
          </c:val>
          <c:smooth val="0"/>
          <c:extLst>
            <c:ext xmlns:c16="http://schemas.microsoft.com/office/drawing/2014/chart" uri="{C3380CC4-5D6E-409C-BE32-E72D297353CC}">
              <c16:uniqueId val="{00000000-A317-4115-B2B7-8FF42F302555}"/>
            </c:ext>
          </c:extLst>
        </c:ser>
        <c:dLbls>
          <c:showLegendKey val="0"/>
          <c:showVal val="0"/>
          <c:showCatName val="0"/>
          <c:showSerName val="0"/>
          <c:showPercent val="0"/>
          <c:showBubbleSize val="0"/>
        </c:dLbls>
        <c:marker val="1"/>
        <c:smooth val="0"/>
        <c:axId val="567721776"/>
        <c:axId val="567722608"/>
      </c:lineChart>
      <c:catAx>
        <c:axId val="567721776"/>
        <c:scaling>
          <c:orientation val="minMax"/>
        </c:scaling>
        <c:delete val="0"/>
        <c:axPos val="b"/>
        <c:numFmt formatCode="General" sourceLinked="1"/>
        <c:majorTickMark val="out"/>
        <c:minorTickMark val="none"/>
        <c:tickLblPos val="nextTo"/>
        <c:crossAx val="567722608"/>
        <c:crosses val="autoZero"/>
        <c:auto val="1"/>
        <c:lblAlgn val="ctr"/>
        <c:lblOffset val="100"/>
        <c:noMultiLvlLbl val="0"/>
      </c:catAx>
      <c:valAx>
        <c:axId val="567722608"/>
        <c:scaling>
          <c:orientation val="minMax"/>
          <c:max val="0.5"/>
          <c:min val="0"/>
        </c:scaling>
        <c:delete val="0"/>
        <c:axPos val="l"/>
        <c:majorGridlines/>
        <c:numFmt formatCode="0%" sourceLinked="0"/>
        <c:majorTickMark val="out"/>
        <c:minorTickMark val="none"/>
        <c:tickLblPos val="nextTo"/>
        <c:crossAx val="567721776"/>
        <c:crosses val="autoZero"/>
        <c:crossBetween val="between"/>
        <c:majorUnit val="0.1"/>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5"/>
              <c:pt idx="0">
                <c:v>2011</c:v>
              </c:pt>
              <c:pt idx="1">
                <c:v>2013</c:v>
              </c:pt>
              <c:pt idx="2">
                <c:v>2016</c:v>
              </c:pt>
              <c:pt idx="3">
                <c:v>2019</c:v>
              </c:pt>
              <c:pt idx="4">
                <c:v>2022</c:v>
              </c:pt>
            </c:numLit>
          </c:cat>
          <c:val>
            <c:numRef>
              <c:f>[1]Trends!$B$160:$F$160</c:f>
              <c:numCache>
                <c:formatCode>General</c:formatCode>
                <c:ptCount val="5"/>
                <c:pt idx="0">
                  <c:v>0.71</c:v>
                </c:pt>
                <c:pt idx="1">
                  <c:v>0.64</c:v>
                </c:pt>
                <c:pt idx="2">
                  <c:v>0.75</c:v>
                </c:pt>
                <c:pt idx="3">
                  <c:v>0.71</c:v>
                </c:pt>
                <c:pt idx="4">
                  <c:v>0.67</c:v>
                </c:pt>
              </c:numCache>
            </c:numRef>
          </c:val>
          <c:smooth val="0"/>
          <c:extLst>
            <c:ext xmlns:c16="http://schemas.microsoft.com/office/drawing/2014/chart" uri="{C3380CC4-5D6E-409C-BE32-E72D297353CC}">
              <c16:uniqueId val="{00000000-FC29-4E93-B374-C4A1456CEA01}"/>
            </c:ext>
          </c:extLst>
        </c:ser>
        <c:dLbls>
          <c:showLegendKey val="0"/>
          <c:showVal val="0"/>
          <c:showCatName val="0"/>
          <c:showSerName val="0"/>
          <c:showPercent val="0"/>
          <c:showBubbleSize val="0"/>
        </c:dLbls>
        <c:marker val="1"/>
        <c:smooth val="0"/>
        <c:axId val="636502208"/>
        <c:axId val="636509280"/>
      </c:lineChart>
      <c:catAx>
        <c:axId val="636502208"/>
        <c:scaling>
          <c:orientation val="minMax"/>
        </c:scaling>
        <c:delete val="0"/>
        <c:axPos val="b"/>
        <c:numFmt formatCode="General" sourceLinked="1"/>
        <c:majorTickMark val="out"/>
        <c:minorTickMark val="none"/>
        <c:tickLblPos val="nextTo"/>
        <c:crossAx val="636509280"/>
        <c:crosses val="autoZero"/>
        <c:auto val="1"/>
        <c:lblAlgn val="ctr"/>
        <c:lblOffset val="100"/>
        <c:noMultiLvlLbl val="0"/>
      </c:catAx>
      <c:valAx>
        <c:axId val="636509280"/>
        <c:scaling>
          <c:orientation val="minMax"/>
          <c:max val="1"/>
          <c:min val="0"/>
        </c:scaling>
        <c:delete val="0"/>
        <c:axPos val="l"/>
        <c:majorGridlines/>
        <c:numFmt formatCode="0%" sourceLinked="0"/>
        <c:majorTickMark val="out"/>
        <c:minorTickMark val="none"/>
        <c:tickLblPos val="nextTo"/>
        <c:crossAx val="636502208"/>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7096"/>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[1]Bars!$B$122:$B$123</c:f>
              <c:strCache>
                <c:ptCount val="2"/>
                <c:pt idx="0">
                  <c:v>Yes</c:v>
                </c:pt>
                <c:pt idx="1">
                  <c:v>No</c:v>
                </c:pt>
              </c:strCache>
            </c:strRef>
          </c:cat>
          <c:val>
            <c:numRef>
              <c:f>[1]Bars!$C$122:$C$123</c:f>
              <c:numCache>
                <c:formatCode>General</c:formatCode>
                <c:ptCount val="2"/>
                <c:pt idx="0">
                  <c:v>0.18099999999999999</c:v>
                </c:pt>
                <c:pt idx="1">
                  <c:v>0.81899999999999995</c:v>
                </c:pt>
              </c:numCache>
            </c:numRef>
          </c:val>
          <c:extLst>
            <c:ext xmlns:c16="http://schemas.microsoft.com/office/drawing/2014/chart" uri="{C3380CC4-5D6E-409C-BE32-E72D297353CC}">
              <c16:uniqueId val="{00000000-42C8-4665-AE1F-DDCD0316CA13}"/>
            </c:ext>
          </c:extLst>
        </c:ser>
        <c:dLbls>
          <c:showLegendKey val="0"/>
          <c:showVal val="0"/>
          <c:showCatName val="0"/>
          <c:showSerName val="0"/>
          <c:showPercent val="0"/>
          <c:showBubbleSize val="0"/>
        </c:dLbls>
        <c:gapWidth val="150"/>
        <c:axId val="1542291808"/>
        <c:axId val="1542281408"/>
      </c:barChart>
      <c:catAx>
        <c:axId val="1542291808"/>
        <c:scaling>
          <c:orientation val="maxMin"/>
        </c:scaling>
        <c:delete val="0"/>
        <c:axPos val="l"/>
        <c:numFmt formatCode="General" sourceLinked="1"/>
        <c:majorTickMark val="out"/>
        <c:minorTickMark val="none"/>
        <c:tickLblPos val="nextTo"/>
        <c:crossAx val="1542281408"/>
        <c:crosses val="autoZero"/>
        <c:auto val="1"/>
        <c:lblAlgn val="ctr"/>
        <c:lblOffset val="100"/>
        <c:noMultiLvlLbl val="0"/>
      </c:catAx>
      <c:valAx>
        <c:axId val="1542281408"/>
        <c:scaling>
          <c:orientation val="minMax"/>
          <c:max val="1"/>
        </c:scaling>
        <c:delete val="0"/>
        <c:axPos val="t"/>
        <c:numFmt formatCode="0%" sourceLinked="0"/>
        <c:majorTickMark val="out"/>
        <c:minorTickMark val="none"/>
        <c:tickLblPos val="nextTo"/>
        <c:crossAx val="1542291808"/>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961E50"/>
            </a:solidFill>
          </c:spPr>
          <c:dPt>
            <c:idx val="0"/>
            <c:bubble3D val="0"/>
            <c:spPr>
              <a:solidFill>
                <a:srgbClr val="007096"/>
              </a:solidFill>
              <a:ln w="19050">
                <a:solidFill>
                  <a:schemeClr val="lt1"/>
                </a:solidFill>
              </a:ln>
              <a:effectLst/>
            </c:spPr>
            <c:extLst>
              <c:ext xmlns:c16="http://schemas.microsoft.com/office/drawing/2014/chart" uri="{C3380CC4-5D6E-409C-BE32-E72D297353CC}">
                <c16:uniqueId val="{00000001-1497-41F5-AFD7-13222F0A4F91}"/>
              </c:ext>
            </c:extLst>
          </c:dPt>
          <c:dPt>
            <c:idx val="1"/>
            <c:bubble3D val="0"/>
            <c:spPr>
              <a:solidFill>
                <a:srgbClr val="961E50"/>
              </a:solidFill>
              <a:ln w="19050">
                <a:solidFill>
                  <a:schemeClr val="lt1"/>
                </a:solidFill>
              </a:ln>
              <a:effectLst/>
            </c:spPr>
            <c:extLst>
              <c:ext xmlns:c16="http://schemas.microsoft.com/office/drawing/2014/chart" uri="{C3380CC4-5D6E-409C-BE32-E72D297353CC}">
                <c16:uniqueId val="{00000003-1497-41F5-AFD7-13222F0A4F91}"/>
              </c:ext>
            </c:extLst>
          </c:dPt>
          <c:dPt>
            <c:idx val="2"/>
            <c:bubble3D val="0"/>
            <c:spPr>
              <a:solidFill>
                <a:srgbClr val="898989"/>
              </a:solidFill>
              <a:ln w="19050">
                <a:solidFill>
                  <a:schemeClr val="lt1"/>
                </a:solidFill>
              </a:ln>
              <a:effectLst/>
            </c:spPr>
            <c:extLst>
              <c:ext xmlns:c16="http://schemas.microsoft.com/office/drawing/2014/chart" uri="{C3380CC4-5D6E-409C-BE32-E72D297353CC}">
                <c16:uniqueId val="{00000005-1497-41F5-AFD7-13222F0A4F91}"/>
              </c:ext>
            </c:extLst>
          </c:dPt>
          <c:dLbls>
            <c:dLbl>
              <c:idx val="0"/>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1497-41F5-AFD7-13222F0A4F91}"/>
                </c:ext>
              </c:extLst>
            </c:dLbl>
            <c:dLbl>
              <c:idx val="1"/>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1497-41F5-AFD7-13222F0A4F91}"/>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Sheet1!$M$5:$M$7</c:f>
              <c:strCache>
                <c:ptCount val="3"/>
                <c:pt idx="0">
                  <c:v>No</c:v>
                </c:pt>
                <c:pt idx="1">
                  <c:v>Yes</c:v>
                </c:pt>
                <c:pt idx="2">
                  <c:v>Don't know</c:v>
                </c:pt>
              </c:strCache>
            </c:strRef>
          </c:cat>
          <c:val>
            <c:numRef>
              <c:f>Sheet1!$N$5:$N$7</c:f>
              <c:numCache>
                <c:formatCode>0%</c:formatCode>
                <c:ptCount val="3"/>
                <c:pt idx="0">
                  <c:v>0.53</c:v>
                </c:pt>
                <c:pt idx="1">
                  <c:v>0.45</c:v>
                </c:pt>
                <c:pt idx="2">
                  <c:v>0.02</c:v>
                </c:pt>
              </c:numCache>
            </c:numRef>
          </c:val>
          <c:extLst>
            <c:ext xmlns:c16="http://schemas.microsoft.com/office/drawing/2014/chart" uri="{C3380CC4-5D6E-409C-BE32-E72D297353CC}">
              <c16:uniqueId val="{00000006-1497-41F5-AFD7-13222F0A4F9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18880715715274932"/>
          <c:y val="0.85104654448570971"/>
          <c:w val="0.64382579932296746"/>
          <c:h val="0.14895345551429032"/>
        </c:manualLayout>
      </c:layout>
      <c:overlay val="1"/>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35427216268171"/>
          <c:y val="8.9633862328243011E-2"/>
          <c:w val="0.61795428525916962"/>
          <c:h val="0.910366137671757"/>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Sheet1!$A$26:$A$31</c:f>
              <c:strCache>
                <c:ptCount val="6"/>
                <c:pt idx="0">
                  <c:v>Very easy</c:v>
                </c:pt>
                <c:pt idx="1">
                  <c:v>Somewhat easy</c:v>
                </c:pt>
                <c:pt idx="2">
                  <c:v>Neither easy nor difficult</c:v>
                </c:pt>
                <c:pt idx="3">
                  <c:v>Somewhat difficult</c:v>
                </c:pt>
                <c:pt idx="4">
                  <c:v>Very difficult</c:v>
                </c:pt>
                <c:pt idx="5">
                  <c:v>DK/REF</c:v>
                </c:pt>
              </c:strCache>
            </c:strRef>
          </c:cat>
          <c:val>
            <c:numRef>
              <c:f>Sheet1!$B$26:$B$31</c:f>
              <c:numCache>
                <c:formatCode>0%</c:formatCode>
                <c:ptCount val="6"/>
                <c:pt idx="0">
                  <c:v>0.61</c:v>
                </c:pt>
                <c:pt idx="1">
                  <c:v>0.161</c:v>
                </c:pt>
                <c:pt idx="2">
                  <c:v>5.0999999999999997E-2</c:v>
                </c:pt>
                <c:pt idx="3">
                  <c:v>7.0000000000000007E-2</c:v>
                </c:pt>
                <c:pt idx="4">
                  <c:v>0.03</c:v>
                </c:pt>
                <c:pt idx="5">
                  <c:v>8.3000000000000004E-2</c:v>
                </c:pt>
              </c:numCache>
            </c:numRef>
          </c:val>
          <c:extLst>
            <c:ext xmlns:c16="http://schemas.microsoft.com/office/drawing/2014/chart" uri="{C3380CC4-5D6E-409C-BE32-E72D297353CC}">
              <c16:uniqueId val="{00000000-6726-481D-922F-B3216565BFA8}"/>
            </c:ext>
          </c:extLst>
        </c:ser>
        <c:dLbls>
          <c:showLegendKey val="0"/>
          <c:showVal val="0"/>
          <c:showCatName val="0"/>
          <c:showSerName val="0"/>
          <c:showPercent val="0"/>
          <c:showBubbleSize val="0"/>
        </c:dLbls>
        <c:gapWidth val="102"/>
        <c:axId val="2125562543"/>
        <c:axId val="2125570447"/>
      </c:barChart>
      <c:catAx>
        <c:axId val="2125562543"/>
        <c:scaling>
          <c:orientation val="maxMin"/>
        </c:scaling>
        <c:delete val="0"/>
        <c:axPos val="l"/>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25570447"/>
        <c:crosses val="autoZero"/>
        <c:auto val="1"/>
        <c:lblAlgn val="ctr"/>
        <c:lblOffset val="100"/>
        <c:noMultiLvlLbl val="0"/>
      </c:catAx>
      <c:valAx>
        <c:axId val="2125570447"/>
        <c:scaling>
          <c:orientation val="minMax"/>
          <c:max val="0.8"/>
        </c:scaling>
        <c:delete val="0"/>
        <c:axPos val="t"/>
        <c:numFmt formatCode="0%"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255625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Sheet1!$A$33:$A$38</c:f>
              <c:strCache>
                <c:ptCount val="6"/>
                <c:pt idx="0">
                  <c:v>Strongly agree</c:v>
                </c:pt>
                <c:pt idx="1">
                  <c:v>Somewhat agree</c:v>
                </c:pt>
                <c:pt idx="2">
                  <c:v>Neither agree nor disagree</c:v>
                </c:pt>
                <c:pt idx="3">
                  <c:v>Somewhat disagree</c:v>
                </c:pt>
                <c:pt idx="4">
                  <c:v>Strongly disagree</c:v>
                </c:pt>
                <c:pt idx="5">
                  <c:v>DK/REF</c:v>
                </c:pt>
              </c:strCache>
            </c:strRef>
          </c:cat>
          <c:val>
            <c:numRef>
              <c:f>Sheet1!$B$33:$B$38</c:f>
              <c:numCache>
                <c:formatCode>0%</c:formatCode>
                <c:ptCount val="6"/>
                <c:pt idx="0">
                  <c:v>0.42</c:v>
                </c:pt>
                <c:pt idx="1">
                  <c:v>0.21</c:v>
                </c:pt>
                <c:pt idx="2">
                  <c:v>0.18</c:v>
                </c:pt>
                <c:pt idx="3">
                  <c:v>0.08</c:v>
                </c:pt>
                <c:pt idx="4">
                  <c:v>0.1</c:v>
                </c:pt>
                <c:pt idx="5">
                  <c:v>0.01</c:v>
                </c:pt>
              </c:numCache>
            </c:numRef>
          </c:val>
          <c:extLst>
            <c:ext xmlns:c16="http://schemas.microsoft.com/office/drawing/2014/chart" uri="{C3380CC4-5D6E-409C-BE32-E72D297353CC}">
              <c16:uniqueId val="{00000000-EA31-4EEB-B709-6523046BD02A}"/>
            </c:ext>
          </c:extLst>
        </c:ser>
        <c:dLbls>
          <c:dLblPos val="outEnd"/>
          <c:showLegendKey val="0"/>
          <c:showVal val="1"/>
          <c:showCatName val="0"/>
          <c:showSerName val="0"/>
          <c:showPercent val="0"/>
          <c:showBubbleSize val="0"/>
        </c:dLbls>
        <c:gapWidth val="102"/>
        <c:axId val="126602799"/>
        <c:axId val="126597391"/>
      </c:barChart>
      <c:catAx>
        <c:axId val="126602799"/>
        <c:scaling>
          <c:orientation val="maxMin"/>
        </c:scaling>
        <c:delete val="0"/>
        <c:axPos val="l"/>
        <c:numFmt formatCode="General" sourceLinked="1"/>
        <c:majorTickMark val="out"/>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6597391"/>
        <c:crosses val="autoZero"/>
        <c:auto val="1"/>
        <c:lblAlgn val="ctr"/>
        <c:lblOffset val="100"/>
        <c:noMultiLvlLbl val="0"/>
      </c:catAx>
      <c:valAx>
        <c:axId val="126597391"/>
        <c:scaling>
          <c:orientation val="minMax"/>
          <c:max val="0.5"/>
        </c:scaling>
        <c:delete val="0"/>
        <c:axPos val="t"/>
        <c:numFmt formatCode="0%" sourceLinked="1"/>
        <c:majorTickMark val="out"/>
        <c:minorTickMark val="none"/>
        <c:tickLblPos val="nextTo"/>
        <c:spPr>
          <a:noFill/>
          <a:ln>
            <a:solidFill>
              <a:srgbClr val="000000"/>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660279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[1]Trends!$B$99:$I$99</c:f>
              <c:numCache>
                <c:formatCode>General</c:formatCode>
                <c:ptCount val="8"/>
                <c:pt idx="0">
                  <c:v>0.81552000000000002</c:v>
                </c:pt>
                <c:pt idx="1">
                  <c:v>0.86882800000000004</c:v>
                </c:pt>
                <c:pt idx="2">
                  <c:v>0.86651700000000009</c:v>
                </c:pt>
                <c:pt idx="3">
                  <c:v>0.81892300000000007</c:v>
                </c:pt>
                <c:pt idx="4">
                  <c:v>0.81368700000000005</c:v>
                </c:pt>
                <c:pt idx="5">
                  <c:v>0.83559285068145717</c:v>
                </c:pt>
                <c:pt idx="6">
                  <c:v>0.89200000000000002</c:v>
                </c:pt>
                <c:pt idx="7">
                  <c:v>0.75</c:v>
                </c:pt>
              </c:numCache>
            </c:numRef>
          </c:val>
          <c:smooth val="0"/>
          <c:extLst>
            <c:ext xmlns:c16="http://schemas.microsoft.com/office/drawing/2014/chart" uri="{C3380CC4-5D6E-409C-BE32-E72D297353CC}">
              <c16:uniqueId val="{00000000-8F59-47AB-B3CC-3438AA56B3F0}"/>
            </c:ext>
          </c:extLst>
        </c:ser>
        <c:dLbls>
          <c:showLegendKey val="0"/>
          <c:showVal val="0"/>
          <c:showCatName val="0"/>
          <c:showSerName val="0"/>
          <c:showPercent val="0"/>
          <c:showBubbleSize val="0"/>
        </c:dLbls>
        <c:marker val="1"/>
        <c:smooth val="0"/>
        <c:axId val="571937744"/>
        <c:axId val="571960624"/>
      </c:lineChart>
      <c:catAx>
        <c:axId val="571937744"/>
        <c:scaling>
          <c:orientation val="minMax"/>
        </c:scaling>
        <c:delete val="0"/>
        <c:axPos val="b"/>
        <c:numFmt formatCode="General" sourceLinked="1"/>
        <c:majorTickMark val="out"/>
        <c:minorTickMark val="none"/>
        <c:tickLblPos val="nextTo"/>
        <c:crossAx val="571960624"/>
        <c:crosses val="autoZero"/>
        <c:auto val="1"/>
        <c:lblAlgn val="ctr"/>
        <c:lblOffset val="100"/>
        <c:noMultiLvlLbl val="0"/>
      </c:catAx>
      <c:valAx>
        <c:axId val="571960624"/>
        <c:scaling>
          <c:orientation val="minMax"/>
          <c:max val="1"/>
          <c:min val="0"/>
        </c:scaling>
        <c:delete val="0"/>
        <c:axPos val="l"/>
        <c:majorGridlines>
          <c:spPr>
            <a:ln>
              <a:solidFill>
                <a:srgbClr val="000000"/>
              </a:solidFill>
            </a:ln>
          </c:spPr>
        </c:majorGridlines>
        <c:numFmt formatCode="0%" sourceLinked="0"/>
        <c:majorTickMark val="out"/>
        <c:minorTickMark val="none"/>
        <c:tickLblPos val="nextTo"/>
        <c:crossAx val="571937744"/>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Sheet1!$B$24:$B$30</c:f>
              <c:strCache>
                <c:ptCount val="7"/>
                <c:pt idx="0">
                  <c:v>Strongly agree</c:v>
                </c:pt>
                <c:pt idx="1">
                  <c:v>Agree</c:v>
                </c:pt>
                <c:pt idx="2">
                  <c:v>Neither agree nor disagree</c:v>
                </c:pt>
                <c:pt idx="3">
                  <c:v>Disagree</c:v>
                </c:pt>
                <c:pt idx="4">
                  <c:v>Strongly disagree</c:v>
                </c:pt>
                <c:pt idx="5">
                  <c:v>Not applicable</c:v>
                </c:pt>
                <c:pt idx="6">
                  <c:v>DK/REF</c:v>
                </c:pt>
              </c:strCache>
            </c:strRef>
          </c:cat>
          <c:val>
            <c:numRef>
              <c:f>Sheet1!$C$24:$C$30</c:f>
              <c:numCache>
                <c:formatCode>0%</c:formatCode>
                <c:ptCount val="7"/>
                <c:pt idx="0">
                  <c:v>0.39</c:v>
                </c:pt>
                <c:pt idx="1">
                  <c:v>0.18</c:v>
                </c:pt>
                <c:pt idx="2">
                  <c:v>0.11</c:v>
                </c:pt>
                <c:pt idx="3">
                  <c:v>0.08</c:v>
                </c:pt>
                <c:pt idx="4">
                  <c:v>0.1</c:v>
                </c:pt>
                <c:pt idx="5">
                  <c:v>0.12</c:v>
                </c:pt>
                <c:pt idx="6">
                  <c:v>0.01</c:v>
                </c:pt>
              </c:numCache>
            </c:numRef>
          </c:val>
          <c:extLst>
            <c:ext xmlns:c16="http://schemas.microsoft.com/office/drawing/2014/chart" uri="{C3380CC4-5D6E-409C-BE32-E72D297353CC}">
              <c16:uniqueId val="{00000000-71FA-4544-8137-1594B2816E1E}"/>
            </c:ext>
          </c:extLst>
        </c:ser>
        <c:dLbls>
          <c:dLblPos val="outEnd"/>
          <c:showLegendKey val="0"/>
          <c:showVal val="1"/>
          <c:showCatName val="0"/>
          <c:showSerName val="0"/>
          <c:showPercent val="0"/>
          <c:showBubbleSize val="0"/>
        </c:dLbls>
        <c:gapWidth val="182"/>
        <c:axId val="1294282544"/>
        <c:axId val="1294286704"/>
      </c:barChart>
      <c:catAx>
        <c:axId val="1294282544"/>
        <c:scaling>
          <c:orientation val="maxMin"/>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4286704"/>
        <c:crosses val="autoZero"/>
        <c:auto val="1"/>
        <c:lblAlgn val="ctr"/>
        <c:lblOffset val="100"/>
        <c:noMultiLvlLbl val="0"/>
      </c:catAx>
      <c:valAx>
        <c:axId val="1294286704"/>
        <c:scaling>
          <c:orientation val="minMax"/>
        </c:scaling>
        <c:delete val="0"/>
        <c:axPos val="t"/>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4282544"/>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Experiences with Services Provided by HireAbility</a:t>
            </a:r>
          </a:p>
        </c:rich>
      </c:tx>
      <c:layout>
        <c:manualLayout>
          <c:xMode val="edge"/>
          <c:yMode val="edge"/>
          <c:x val="0.16529155730533684"/>
          <c:y val="3.240740740740740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cked"/>
        <c:varyColors val="0"/>
        <c:ser>
          <c:idx val="0"/>
          <c:order val="0"/>
          <c:tx>
            <c:strRef>
              <c:f>Sheet3!$A$4</c:f>
              <c:strCache>
                <c:ptCount val="1"/>
                <c:pt idx="0">
                  <c:v>Experiences with Services Provided by VR</c:v>
                </c:pt>
              </c:strCache>
            </c:strRef>
          </c:tx>
          <c:spPr>
            <a:ln w="28575" cap="rnd">
              <a:solidFill>
                <a:schemeClr val="accent1"/>
              </a:solidFill>
              <a:round/>
              <a:headEnd type="diamond" w="lg" len="med"/>
              <a:tailEnd type="diamond" w="lg" len="med"/>
            </a:ln>
            <a:effectLst/>
          </c:spPr>
          <c:marker>
            <c:symbol val="circle"/>
            <c:size val="5"/>
            <c:spPr>
              <a:solidFill>
                <a:schemeClr val="accent1"/>
              </a:solidFill>
              <a:ln w="9525">
                <a:solidFill>
                  <a:schemeClr val="accent1"/>
                </a:solidFill>
              </a:ln>
              <a:effectLst/>
            </c:spPr>
          </c:marker>
          <c:dPt>
            <c:idx val="1"/>
            <c:marker>
              <c:symbol val="circle"/>
              <c:size val="5"/>
              <c:spPr>
                <a:solidFill>
                  <a:schemeClr val="accent1"/>
                </a:solidFill>
                <a:ln w="9525">
                  <a:solidFill>
                    <a:schemeClr val="accent1"/>
                  </a:solidFill>
                </a:ln>
                <a:effectLst/>
              </c:spPr>
            </c:marker>
            <c:bubble3D val="0"/>
            <c:spPr>
              <a:ln w="28575" cap="rnd">
                <a:solidFill>
                  <a:schemeClr val="accent1"/>
                </a:solidFill>
                <a:round/>
                <a:headEnd type="diamond" w="lg" len="med"/>
                <a:tailEnd type="none" w="lg" len="med"/>
              </a:ln>
              <a:effectLst/>
            </c:spPr>
            <c:extLst>
              <c:ext xmlns:c16="http://schemas.microsoft.com/office/drawing/2014/chart" uri="{C3380CC4-5D6E-409C-BE32-E72D297353CC}">
                <c16:uniqueId val="{00000001-4792-417F-BA11-1FAFB3FCB9C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Sheet3!$B$3:$D$3</c:f>
              <c:numCache>
                <c:formatCode>General</c:formatCode>
                <c:ptCount val="3"/>
                <c:pt idx="0">
                  <c:v>2016</c:v>
                </c:pt>
                <c:pt idx="1">
                  <c:v>2019</c:v>
                </c:pt>
                <c:pt idx="2">
                  <c:v>2022</c:v>
                </c:pt>
              </c:numCache>
            </c:numRef>
          </c:cat>
          <c:val>
            <c:numRef>
              <c:f>Sheet3!$B$4:$D$4</c:f>
              <c:numCache>
                <c:formatCode>General</c:formatCode>
                <c:ptCount val="3"/>
                <c:pt idx="0">
                  <c:v>84</c:v>
                </c:pt>
                <c:pt idx="1">
                  <c:v>83</c:v>
                </c:pt>
                <c:pt idx="2">
                  <c:v>82</c:v>
                </c:pt>
              </c:numCache>
            </c:numRef>
          </c:val>
          <c:smooth val="0"/>
          <c:extLst>
            <c:ext xmlns:c16="http://schemas.microsoft.com/office/drawing/2014/chart" uri="{C3380CC4-5D6E-409C-BE32-E72D297353CC}">
              <c16:uniqueId val="{00000002-4792-417F-BA11-1FAFB3FCB9C6}"/>
            </c:ext>
          </c:extLst>
        </c:ser>
        <c:dLbls>
          <c:showLegendKey val="0"/>
          <c:showVal val="0"/>
          <c:showCatName val="0"/>
          <c:showSerName val="0"/>
          <c:showPercent val="0"/>
          <c:showBubbleSize val="0"/>
        </c:dLbls>
        <c:marker val="1"/>
        <c:smooth val="0"/>
        <c:axId val="882540271"/>
        <c:axId val="882527375"/>
      </c:lineChart>
      <c:catAx>
        <c:axId val="882540271"/>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527375"/>
        <c:crosses val="autoZero"/>
        <c:auto val="1"/>
        <c:lblAlgn val="ctr"/>
        <c:lblOffset val="100"/>
        <c:noMultiLvlLbl val="0"/>
      </c:catAx>
      <c:valAx>
        <c:axId val="882527375"/>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82540271"/>
        <c:crosses val="autoZero"/>
        <c:crossBetween val="between"/>
        <c:majorUnit val="2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[1]Trends!$B$19:$I$19</c:f>
              <c:numCache>
                <c:formatCode>General</c:formatCode>
                <c:ptCount val="8"/>
                <c:pt idx="0">
                  <c:v>0.83834900000000001</c:v>
                </c:pt>
                <c:pt idx="1">
                  <c:v>0.84894199999999997</c:v>
                </c:pt>
                <c:pt idx="2">
                  <c:v>0.881216</c:v>
                </c:pt>
                <c:pt idx="3">
                  <c:v>0.87545899999999999</c:v>
                </c:pt>
                <c:pt idx="4">
                  <c:v>0.85501900000000008</c:v>
                </c:pt>
                <c:pt idx="5">
                  <c:v>0.84570710443260066</c:v>
                </c:pt>
                <c:pt idx="6">
                  <c:v>0.89400000000000002</c:v>
                </c:pt>
                <c:pt idx="7">
                  <c:v>0.85</c:v>
                </c:pt>
              </c:numCache>
            </c:numRef>
          </c:val>
          <c:smooth val="0"/>
          <c:extLst>
            <c:ext xmlns:c16="http://schemas.microsoft.com/office/drawing/2014/chart" uri="{C3380CC4-5D6E-409C-BE32-E72D297353CC}">
              <c16:uniqueId val="{00000000-5BAE-47B5-B723-A513E39D751F}"/>
            </c:ext>
          </c:extLst>
        </c:ser>
        <c:dLbls>
          <c:showLegendKey val="0"/>
          <c:showVal val="0"/>
          <c:showCatName val="0"/>
          <c:showSerName val="0"/>
          <c:showPercent val="0"/>
          <c:showBubbleSize val="0"/>
        </c:dLbls>
        <c:marker val="1"/>
        <c:smooth val="0"/>
        <c:axId val="486817760"/>
        <c:axId val="486819840"/>
      </c:lineChart>
      <c:catAx>
        <c:axId val="486817760"/>
        <c:scaling>
          <c:orientation val="minMax"/>
        </c:scaling>
        <c:delete val="0"/>
        <c:axPos val="b"/>
        <c:numFmt formatCode="General" sourceLinked="1"/>
        <c:majorTickMark val="out"/>
        <c:minorTickMark val="none"/>
        <c:tickLblPos val="nextTo"/>
        <c:crossAx val="486819840"/>
        <c:crosses val="autoZero"/>
        <c:auto val="1"/>
        <c:lblAlgn val="ctr"/>
        <c:lblOffset val="100"/>
        <c:noMultiLvlLbl val="0"/>
      </c:catAx>
      <c:valAx>
        <c:axId val="486819840"/>
        <c:scaling>
          <c:orientation val="minMax"/>
          <c:max val="1"/>
          <c:min val="0"/>
        </c:scaling>
        <c:delete val="0"/>
        <c:axPos val="l"/>
        <c:majorGridlines/>
        <c:numFmt formatCode="0%" sourceLinked="0"/>
        <c:majorTickMark val="out"/>
        <c:minorTickMark val="none"/>
        <c:tickLblPos val="nextTo"/>
        <c:crossAx val="486817760"/>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[1]Trends!$B$24:$I$24</c:f>
              <c:numCache>
                <c:formatCode>General</c:formatCode>
                <c:ptCount val="8"/>
                <c:pt idx="0">
                  <c:v>0.86181200000000002</c:v>
                </c:pt>
                <c:pt idx="1">
                  <c:v>0.8836790000000001</c:v>
                </c:pt>
                <c:pt idx="2">
                  <c:v>0.90266999999999997</c:v>
                </c:pt>
                <c:pt idx="3">
                  <c:v>0.90293800000000002</c:v>
                </c:pt>
                <c:pt idx="4">
                  <c:v>0.85847399999999996</c:v>
                </c:pt>
                <c:pt idx="5">
                  <c:v>0.87739457948660771</c:v>
                </c:pt>
                <c:pt idx="6">
                  <c:v>0.88700000000000001</c:v>
                </c:pt>
                <c:pt idx="7">
                  <c:v>0.88</c:v>
                </c:pt>
              </c:numCache>
            </c:numRef>
          </c:val>
          <c:smooth val="0"/>
          <c:extLst>
            <c:ext xmlns:c16="http://schemas.microsoft.com/office/drawing/2014/chart" uri="{C3380CC4-5D6E-409C-BE32-E72D297353CC}">
              <c16:uniqueId val="{00000000-FFB9-4E2F-987B-FB91CDCF41F0}"/>
            </c:ext>
          </c:extLst>
        </c:ser>
        <c:dLbls>
          <c:showLegendKey val="0"/>
          <c:showVal val="0"/>
          <c:showCatName val="0"/>
          <c:showSerName val="0"/>
          <c:showPercent val="0"/>
          <c:showBubbleSize val="0"/>
        </c:dLbls>
        <c:marker val="1"/>
        <c:smooth val="0"/>
        <c:axId val="486824000"/>
        <c:axId val="486824416"/>
      </c:lineChart>
      <c:catAx>
        <c:axId val="486824000"/>
        <c:scaling>
          <c:orientation val="minMax"/>
        </c:scaling>
        <c:delete val="0"/>
        <c:axPos val="b"/>
        <c:numFmt formatCode="General" sourceLinked="1"/>
        <c:majorTickMark val="out"/>
        <c:minorTickMark val="none"/>
        <c:tickLblPos val="nextTo"/>
        <c:crossAx val="486824416"/>
        <c:crosses val="autoZero"/>
        <c:auto val="1"/>
        <c:lblAlgn val="ctr"/>
        <c:lblOffset val="100"/>
        <c:noMultiLvlLbl val="0"/>
      </c:catAx>
      <c:valAx>
        <c:axId val="486824416"/>
        <c:scaling>
          <c:orientation val="minMax"/>
          <c:max val="1"/>
          <c:min val="0"/>
        </c:scaling>
        <c:delete val="0"/>
        <c:axPos val="l"/>
        <c:majorGridlines>
          <c:spPr>
            <a:ln>
              <a:solidFill>
                <a:srgbClr val="898989"/>
              </a:solidFill>
            </a:ln>
          </c:spPr>
        </c:majorGridlines>
        <c:numFmt formatCode="0%" sourceLinked="0"/>
        <c:majorTickMark val="out"/>
        <c:minorTickMark val="none"/>
        <c:tickLblPos val="nextTo"/>
        <c:crossAx val="486824000"/>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a:t>Experience with </a:t>
            </a:r>
            <a:r>
              <a:rPr lang="en-US" dirty="0" err="1"/>
              <a:t>HireAbility</a:t>
            </a:r>
            <a:r>
              <a:rPr lang="en-US" dirty="0"/>
              <a:t> Staff and Counselors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Sheet4!$B$4</c:f>
              <c:strCache>
                <c:ptCount val="1"/>
                <c:pt idx="0">
                  <c:v>Experience with VR Staff and Counselors</c:v>
                </c:pt>
              </c:strCache>
            </c:strRef>
          </c:tx>
          <c:spPr>
            <a:ln w="28575" cap="rnd">
              <a:solidFill>
                <a:schemeClr val="accent1"/>
              </a:solidFill>
              <a:round/>
              <a:headEnd type="none" w="lg" len="med"/>
              <a:tailEnd type="diamond" w="lg" len="med"/>
            </a:ln>
            <a:effectLst/>
          </c:spPr>
          <c:marker>
            <c:symbol val="none"/>
          </c:marker>
          <c:dPt>
            <c:idx val="1"/>
            <c:marker>
              <c:symbol val="none"/>
            </c:marker>
            <c:bubble3D val="0"/>
            <c:spPr>
              <a:ln w="28575" cap="rnd">
                <a:solidFill>
                  <a:schemeClr val="accent1"/>
                </a:solidFill>
                <a:round/>
                <a:headEnd type="diamond" w="lg" len="med"/>
                <a:tailEnd type="diamond" w="lg" len="med"/>
              </a:ln>
              <a:effectLst/>
            </c:spPr>
            <c:extLst>
              <c:ext xmlns:c16="http://schemas.microsoft.com/office/drawing/2014/chart" uri="{C3380CC4-5D6E-409C-BE32-E72D297353CC}">
                <c16:uniqueId val="{00000001-74E6-4869-95D2-577214D28AF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Sheet4!$C$3:$E$3</c:f>
              <c:numCache>
                <c:formatCode>General</c:formatCode>
                <c:ptCount val="3"/>
                <c:pt idx="0">
                  <c:v>2016</c:v>
                </c:pt>
                <c:pt idx="1">
                  <c:v>2019</c:v>
                </c:pt>
                <c:pt idx="2">
                  <c:v>2022</c:v>
                </c:pt>
              </c:numCache>
            </c:numRef>
          </c:cat>
          <c:val>
            <c:numRef>
              <c:f>Sheet4!$C$4:$E$4</c:f>
              <c:numCache>
                <c:formatCode>General</c:formatCode>
                <c:ptCount val="3"/>
                <c:pt idx="0">
                  <c:v>91</c:v>
                </c:pt>
                <c:pt idx="1">
                  <c:v>92</c:v>
                </c:pt>
                <c:pt idx="2">
                  <c:v>90</c:v>
                </c:pt>
              </c:numCache>
            </c:numRef>
          </c:val>
          <c:smooth val="0"/>
          <c:extLst>
            <c:ext xmlns:c16="http://schemas.microsoft.com/office/drawing/2014/chart" uri="{C3380CC4-5D6E-409C-BE32-E72D297353CC}">
              <c16:uniqueId val="{00000002-74E6-4869-95D2-577214D28AFE}"/>
            </c:ext>
          </c:extLst>
        </c:ser>
        <c:dLbls>
          <c:dLblPos val="t"/>
          <c:showLegendKey val="0"/>
          <c:showVal val="1"/>
          <c:showCatName val="0"/>
          <c:showSerName val="0"/>
          <c:showPercent val="0"/>
          <c:showBubbleSize val="0"/>
        </c:dLbls>
        <c:smooth val="0"/>
        <c:axId val="772708479"/>
        <c:axId val="772719295"/>
      </c:lineChart>
      <c:catAx>
        <c:axId val="772708479"/>
        <c:scaling>
          <c:orientation val="minMax"/>
        </c:scaling>
        <c:delete val="0"/>
        <c:axPos val="b"/>
        <c:numFmt formatCode="General" sourceLinked="1"/>
        <c:majorTickMark val="out"/>
        <c:minorTickMark val="none"/>
        <c:tickLblPos val="nextTo"/>
        <c:spPr>
          <a:noFill/>
          <a:ln w="9525" cap="flat" cmpd="sng" algn="ctr">
            <a:solidFill>
              <a:srgbClr val="898989"/>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2719295"/>
        <c:crosses val="autoZero"/>
        <c:auto val="1"/>
        <c:lblAlgn val="ctr"/>
        <c:lblOffset val="100"/>
        <c:noMultiLvlLbl val="0"/>
      </c:catAx>
      <c:valAx>
        <c:axId val="77271929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rgbClr val="898989"/>
            </a:solidFill>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270847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pPr>
              <a:solidFill>
                <a:srgbClr val="007096"/>
              </a:solidFill>
              <a:ln>
                <a:solidFill>
                  <a:srgbClr val="007096"/>
                </a:solidFill>
                <a:prstDash val="solid"/>
              </a:ln>
            </c:spPr>
          </c:marker>
          <c:dLbls>
            <c:numFmt formatCode="0%" sourceLinked="0"/>
            <c:spPr>
              <a:solidFill>
                <a:srgbClr val="FFFFFF"/>
              </a:solid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8"/>
              <c:pt idx="0">
                <c:v>2003</c:v>
              </c:pt>
              <c:pt idx="1">
                <c:v>2006</c:v>
              </c:pt>
              <c:pt idx="2">
                <c:v>2008</c:v>
              </c:pt>
              <c:pt idx="3">
                <c:v>2011</c:v>
              </c:pt>
              <c:pt idx="4">
                <c:v>2013</c:v>
              </c:pt>
              <c:pt idx="5">
                <c:v>2016</c:v>
              </c:pt>
              <c:pt idx="6">
                <c:v>2019</c:v>
              </c:pt>
              <c:pt idx="7">
                <c:v>2022</c:v>
              </c:pt>
            </c:numLit>
          </c:cat>
          <c:val>
            <c:numRef>
              <c:f>[1]Trends!$B$44:$I$44</c:f>
              <c:numCache>
                <c:formatCode>General</c:formatCode>
                <c:ptCount val="8"/>
                <c:pt idx="0">
                  <c:v>0.92814200000000002</c:v>
                </c:pt>
                <c:pt idx="1">
                  <c:v>0.92106300000000008</c:v>
                </c:pt>
                <c:pt idx="2">
                  <c:v>0.91700599999999999</c:v>
                </c:pt>
                <c:pt idx="3">
                  <c:v>0.92040599999999995</c:v>
                </c:pt>
                <c:pt idx="4">
                  <c:v>0.90446099999999996</c:v>
                </c:pt>
                <c:pt idx="5">
                  <c:v>0.91300995881649483</c:v>
                </c:pt>
                <c:pt idx="6">
                  <c:v>0.92200000000000004</c:v>
                </c:pt>
                <c:pt idx="7">
                  <c:v>0.91</c:v>
                </c:pt>
              </c:numCache>
            </c:numRef>
          </c:val>
          <c:smooth val="0"/>
          <c:extLst>
            <c:ext xmlns:c16="http://schemas.microsoft.com/office/drawing/2014/chart" uri="{C3380CC4-5D6E-409C-BE32-E72D297353CC}">
              <c16:uniqueId val="{00000000-8E49-4F14-8B02-6B59CF1D64F7}"/>
            </c:ext>
          </c:extLst>
        </c:ser>
        <c:dLbls>
          <c:showLegendKey val="0"/>
          <c:showVal val="0"/>
          <c:showCatName val="0"/>
          <c:showSerName val="0"/>
          <c:showPercent val="0"/>
          <c:showBubbleSize val="0"/>
        </c:dLbls>
        <c:marker val="1"/>
        <c:smooth val="0"/>
        <c:axId val="484578000"/>
        <c:axId val="484588816"/>
      </c:lineChart>
      <c:catAx>
        <c:axId val="484578000"/>
        <c:scaling>
          <c:orientation val="minMax"/>
        </c:scaling>
        <c:delete val="0"/>
        <c:axPos val="b"/>
        <c:numFmt formatCode="General" sourceLinked="1"/>
        <c:majorTickMark val="out"/>
        <c:minorTickMark val="none"/>
        <c:tickLblPos val="nextTo"/>
        <c:crossAx val="484588816"/>
        <c:crosses val="autoZero"/>
        <c:auto val="1"/>
        <c:lblAlgn val="ctr"/>
        <c:lblOffset val="100"/>
        <c:noMultiLvlLbl val="0"/>
      </c:catAx>
      <c:valAx>
        <c:axId val="484588816"/>
        <c:scaling>
          <c:orientation val="minMax"/>
          <c:max val="1"/>
          <c:min val="0"/>
        </c:scaling>
        <c:delete val="0"/>
        <c:axPos val="l"/>
        <c:majorGridlines/>
        <c:numFmt formatCode="0%" sourceLinked="0"/>
        <c:majorTickMark val="out"/>
        <c:minorTickMark val="none"/>
        <c:tickLblPos val="nextTo"/>
        <c:crossAx val="484578000"/>
        <c:crosses val="autoZero"/>
        <c:crossBetween val="between"/>
        <c:majorUnit val="0.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1">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EF8918-7159-4198-B888-4A106FC61E8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3FBF45A4-2DD7-4881-8E5C-F4361EDCD0B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26008B9-7F29-44C1-A2E9-7EDB8A4810BF}" type="datetimeFigureOut">
              <a:rPr lang="en-US" smtClean="0"/>
              <a:t>5/20/2022</a:t>
            </a:fld>
            <a:endParaRPr lang="en-US" dirty="0"/>
          </a:p>
        </p:txBody>
      </p:sp>
      <p:sp>
        <p:nvSpPr>
          <p:cNvPr id="4" name="Footer Placeholder 3">
            <a:extLst>
              <a:ext uri="{FF2B5EF4-FFF2-40B4-BE49-F238E27FC236}">
                <a16:creationId xmlns:a16="http://schemas.microsoft.com/office/drawing/2014/main" id="{CC7F03A0-0F51-484B-A6A8-53E07E4948B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41932CD-3079-4ED8-BC0A-C5AC07233EC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74A0A9A-C593-4E66-B2B7-AD61889C8878}" type="slidenum">
              <a:rPr lang="en-US" smtClean="0"/>
              <a:t>‹#›</a:t>
            </a:fld>
            <a:endParaRPr lang="en-US" dirty="0"/>
          </a:p>
        </p:txBody>
      </p:sp>
    </p:spTree>
    <p:extLst>
      <p:ext uri="{BB962C8B-B14F-4D97-AF65-F5344CB8AC3E}">
        <p14:creationId xmlns:p14="http://schemas.microsoft.com/office/powerpoint/2010/main" val="380115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4743F08-E74A-4E24-808C-CD7F97F30242}" type="datetimeFigureOut">
              <a:rPr lang="en-US" smtClean="0"/>
              <a:t>5/20/2022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9969B0D-DCCF-49E0-9D88-8771999ED28C}" type="slidenum">
              <a:rPr lang="en-US" smtClean="0"/>
              <a:t>‹#›</a:t>
            </a:fld>
            <a:endParaRPr lang="en-US" dirty="0"/>
          </a:p>
        </p:txBody>
      </p:sp>
    </p:spTree>
    <p:extLst>
      <p:ext uri="{BB962C8B-B14F-4D97-AF65-F5344CB8AC3E}">
        <p14:creationId xmlns:p14="http://schemas.microsoft.com/office/powerpoint/2010/main" val="1349509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0F9B3-A896-41CE-8CB5-8F4517CBB89C}"/>
              </a:ext>
            </a:extLst>
          </p:cNvPr>
          <p:cNvSpPr/>
          <p:nvPr userDrawn="1"/>
        </p:nvSpPr>
        <p:spPr>
          <a:xfrm>
            <a:off x="0" y="6212792"/>
            <a:ext cx="9144000" cy="63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8825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DR Side Pictur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7436FE14-CF5E-4639-A606-7564794FBB23}"/>
              </a:ext>
            </a:extLst>
          </p:cNvPr>
          <p:cNvSpPr>
            <a:spLocks noGrp="1" noChangeAspect="1"/>
          </p:cNvSpPr>
          <p:nvPr>
            <p:ph type="pic" idx="1"/>
          </p:nvPr>
        </p:nvSpPr>
        <p:spPr>
          <a:xfrm>
            <a:off x="6514177" y="0"/>
            <a:ext cx="2629823" cy="68580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Rectangle 10">
            <a:extLst>
              <a:ext uri="{FF2B5EF4-FFF2-40B4-BE49-F238E27FC236}">
                <a16:creationId xmlns:a16="http://schemas.microsoft.com/office/drawing/2014/main" id="{212015AB-5D71-460D-966C-0096F803EE18}"/>
              </a:ext>
            </a:extLst>
          </p:cNvPr>
          <p:cNvSpPr/>
          <p:nvPr userDrawn="1"/>
        </p:nvSpPr>
        <p:spPr>
          <a:xfrm>
            <a:off x="5241984" y="6456159"/>
            <a:ext cx="3444815" cy="274320"/>
          </a:xfrm>
          <a:prstGeom prst="rect">
            <a:avLst/>
          </a:prstGeom>
        </p:spPr>
        <p:txBody>
          <a:bodyPr wrap="square" anchor="ctr">
            <a:noAutofit/>
          </a:bodyPr>
          <a:lstStyle/>
          <a:p>
            <a:pPr marL="0" marR="0" algn="r">
              <a:spcBef>
                <a:spcPts val="0"/>
              </a:spcBef>
              <a:spcAft>
                <a:spcPts val="0"/>
              </a:spcAft>
            </a:pPr>
            <a:r>
              <a:rPr lang="en-US" sz="1100" i="0" cap="small" baseline="0" dirty="0">
                <a:solidFill>
                  <a:schemeClr val="tx1">
                    <a:lumMod val="50000"/>
                    <a:lumOff val="50000"/>
                  </a:schemeClr>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tx1">
                    <a:lumMod val="50000"/>
                    <a:lumOff val="50000"/>
                  </a:schemeClr>
                </a:solidFill>
                <a:effectLst/>
                <a:latin typeface="Calibri" panose="020F0502020204030204" pitchFamily="34" charset="0"/>
                <a:ea typeface="Calibri" panose="020F0502020204030204" pitchFamily="34" charset="0"/>
              </a:rPr>
              <a:t>‹#›</a:t>
            </a:fld>
            <a:r>
              <a:rPr lang="en-US" sz="1100" i="0" cap="small" baseline="0" dirty="0">
                <a:solidFill>
                  <a:schemeClr val="tx1">
                    <a:lumMod val="50000"/>
                    <a:lumOff val="50000"/>
                  </a:schemeClr>
                </a:solidFill>
                <a:effectLst/>
                <a:latin typeface="Calibri" panose="020F0502020204030204" pitchFamily="34" charset="0"/>
                <a:ea typeface="Calibri" panose="020F0502020204030204" pitchFamily="34" charset="0"/>
              </a:rPr>
              <a:t> </a:t>
            </a:r>
            <a:endParaRPr lang="en-US" sz="1100" b="1" i="0" dirty="0">
              <a:solidFill>
                <a:schemeClr val="tx1">
                  <a:lumMod val="50000"/>
                  <a:lumOff val="50000"/>
                </a:schemeClr>
              </a:solidFill>
              <a:effectLst/>
              <a:latin typeface="Times New Roman" panose="02020603050405020304" pitchFamily="18"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847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D2542B-1261-4A7A-B01E-943A0A0B9C03}"/>
              </a:ext>
            </a:extLst>
          </p:cNvPr>
          <p:cNvPicPr>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8383" r="26522"/>
          <a:stretch/>
        </p:blipFill>
        <p:spPr>
          <a:xfrm>
            <a:off x="0" y="0"/>
            <a:ext cx="9144000" cy="6858000"/>
          </a:xfrm>
          <a:prstGeom prst="rect">
            <a:avLst/>
          </a:prstGeom>
        </p:spPr>
      </p:pic>
      <p:sp>
        <p:nvSpPr>
          <p:cNvPr id="4" name="Text Placeholder 7">
            <a:extLst>
              <a:ext uri="{FF2B5EF4-FFF2-40B4-BE49-F238E27FC236}">
                <a16:creationId xmlns:a16="http://schemas.microsoft.com/office/drawing/2014/main" id="{06E770AF-8D8D-45D8-A46B-C4EBE952B54A}"/>
              </a:ext>
            </a:extLst>
          </p:cNvPr>
          <p:cNvSpPr txBox="1">
            <a:spLocks/>
          </p:cNvSpPr>
          <p:nvPr userDrawn="1"/>
        </p:nvSpPr>
        <p:spPr>
          <a:xfrm>
            <a:off x="0" y="1"/>
            <a:ext cx="4572000" cy="6857999"/>
          </a:xfrm>
          <a:prstGeom prst="rect">
            <a:avLst/>
          </a:prstGeom>
          <a:solidFill>
            <a:srgbClr val="007896"/>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endParaRPr lang="en-US" sz="1100" b="1" dirty="0">
              <a:solidFill>
                <a:schemeClr val="bg1"/>
              </a:solidFill>
            </a:endParaRPr>
          </a:p>
        </p:txBody>
      </p:sp>
      <p:sp>
        <p:nvSpPr>
          <p:cNvPr id="12" name="Text Placeholder 11">
            <a:extLst>
              <a:ext uri="{FF2B5EF4-FFF2-40B4-BE49-F238E27FC236}">
                <a16:creationId xmlns:a16="http://schemas.microsoft.com/office/drawing/2014/main" id="{90ABB976-5330-431A-B240-F12A3D781AA7}"/>
              </a:ext>
            </a:extLst>
          </p:cNvPr>
          <p:cNvSpPr>
            <a:spLocks noGrp="1"/>
          </p:cNvSpPr>
          <p:nvPr>
            <p:ph type="body" sz="quarter" idx="12"/>
          </p:nvPr>
        </p:nvSpPr>
        <p:spPr>
          <a:xfrm>
            <a:off x="76200" y="533400"/>
            <a:ext cx="4419600" cy="609600"/>
          </a:xfrm>
          <a:prstGeom prst="rect">
            <a:avLst/>
          </a:prstGeom>
        </p:spPr>
        <p:txBody>
          <a:bodyPr/>
          <a:lstStyle>
            <a:lvl1pPr marL="0" indent="0" algn="ctr">
              <a:buNone/>
              <a:defRPr sz="3200">
                <a:solidFill>
                  <a:schemeClr val="bg1"/>
                </a:solidFill>
              </a:defRPr>
            </a:lvl1pPr>
            <a:lvl2pPr>
              <a:defRPr sz="3200"/>
            </a:lvl2pPr>
            <a:lvl3pPr>
              <a:defRPr sz="3200"/>
            </a:lvl3pPr>
            <a:lvl4pPr>
              <a:defRPr sz="3200"/>
            </a:lvl4pPr>
            <a:lvl5pPr>
              <a:defRPr sz="3200"/>
            </a:lvl5pPr>
          </a:lstStyle>
          <a:p>
            <a:pPr lvl="0"/>
            <a:r>
              <a:rPr lang="en-US"/>
              <a:t>Click to edit Master text styles</a:t>
            </a:r>
          </a:p>
        </p:txBody>
      </p:sp>
      <p:sp>
        <p:nvSpPr>
          <p:cNvPr id="7" name="Text Placeholder 6">
            <a:extLst>
              <a:ext uri="{FF2B5EF4-FFF2-40B4-BE49-F238E27FC236}">
                <a16:creationId xmlns:a16="http://schemas.microsoft.com/office/drawing/2014/main" id="{D6C7EDC8-D5EA-428D-8D1D-B3295E3DA351}"/>
              </a:ext>
            </a:extLst>
          </p:cNvPr>
          <p:cNvSpPr>
            <a:spLocks noGrp="1"/>
          </p:cNvSpPr>
          <p:nvPr>
            <p:ph type="body" sz="quarter" idx="10"/>
          </p:nvPr>
        </p:nvSpPr>
        <p:spPr>
          <a:xfrm>
            <a:off x="76200" y="1219200"/>
            <a:ext cx="4419600" cy="5486400"/>
          </a:xfrm>
          <a:prstGeom prst="rect">
            <a:avLst/>
          </a:prstGeo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7948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02004-513F-432E-B84A-AE1738F8D96C}"/>
              </a:ext>
            </a:extLst>
          </p:cNvPr>
          <p:cNvPicPr>
            <a:picLocks/>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18383" r="26522"/>
          <a:stretch/>
        </p:blipFill>
        <p:spPr>
          <a:xfrm>
            <a:off x="0" y="0"/>
            <a:ext cx="9135208" cy="6858000"/>
          </a:xfrm>
          <a:prstGeom prst="rect">
            <a:avLst/>
          </a:prstGeom>
        </p:spPr>
      </p:pic>
      <p:sp>
        <p:nvSpPr>
          <p:cNvPr id="4" name="Rectangle 3">
            <a:extLst>
              <a:ext uri="{FF2B5EF4-FFF2-40B4-BE49-F238E27FC236}">
                <a16:creationId xmlns:a16="http://schemas.microsoft.com/office/drawing/2014/main" id="{C42E9956-C7A7-406C-A0AA-363255295F64}"/>
              </a:ext>
            </a:extLst>
          </p:cNvPr>
          <p:cNvSpPr/>
          <p:nvPr userDrawn="1"/>
        </p:nvSpPr>
        <p:spPr>
          <a:xfrm>
            <a:off x="0" y="3276600"/>
            <a:ext cx="9144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3" name="Text Placeholder 2">
            <a:extLst>
              <a:ext uri="{FF2B5EF4-FFF2-40B4-BE49-F238E27FC236}">
                <a16:creationId xmlns:a16="http://schemas.microsoft.com/office/drawing/2014/main" id="{70E9B10E-F55B-4878-8EC2-B957119DC1E2}"/>
              </a:ext>
            </a:extLst>
          </p:cNvPr>
          <p:cNvSpPr>
            <a:spLocks noGrp="1"/>
          </p:cNvSpPr>
          <p:nvPr>
            <p:ph type="body" sz="quarter" idx="11" hasCustomPrompt="1"/>
          </p:nvPr>
        </p:nvSpPr>
        <p:spPr>
          <a:xfrm>
            <a:off x="152400" y="3276600"/>
            <a:ext cx="8839200" cy="1828800"/>
          </a:xfrm>
          <a:prstGeom prst="rect">
            <a:avLst/>
          </a:prstGeom>
        </p:spPr>
        <p:txBody>
          <a:bodyPr anchor="ctr"/>
          <a:lstStyle>
            <a:lvl1pPr marL="0" indent="0" algn="ctr">
              <a:buNone/>
              <a:defRPr sz="4000">
                <a:solidFill>
                  <a:schemeClr val="bg1"/>
                </a:solidFill>
              </a:defRPr>
            </a:lvl1pPr>
          </a:lstStyle>
          <a:p>
            <a:pPr lvl="0"/>
            <a:r>
              <a:rPr lang="en-US" dirty="0"/>
              <a:t>Section Header</a:t>
            </a:r>
          </a:p>
        </p:txBody>
      </p:sp>
    </p:spTree>
    <p:extLst>
      <p:ext uri="{BB962C8B-B14F-4D97-AF65-F5344CB8AC3E}">
        <p14:creationId xmlns:p14="http://schemas.microsoft.com/office/powerpoint/2010/main" val="26850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cknowledgments">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ED80494-4FCF-41CD-8685-CC5F51ABCB13}"/>
              </a:ext>
            </a:extLst>
          </p:cNvPr>
          <p:cNvSpPr>
            <a:spLocks noGrp="1"/>
          </p:cNvSpPr>
          <p:nvPr>
            <p:ph type="title" hasCustomPrompt="1"/>
          </p:nvPr>
        </p:nvSpPr>
        <p:spPr>
          <a:xfrm>
            <a:off x="457199" y="365760"/>
            <a:ext cx="8242419" cy="440108"/>
          </a:xfrm>
        </p:spPr>
        <p:txBody>
          <a:bodyPr anchor="b">
            <a:normAutofit/>
          </a:bodyPr>
          <a:lstStyle>
            <a:lvl1pPr algn="ctr">
              <a:defRPr sz="2400" b="1">
                <a:solidFill>
                  <a:schemeClr val="accent1"/>
                </a:solidFill>
                <a:latin typeface="+mn-lt"/>
                <a:cs typeface="Arial" panose="020B0604020202020204" pitchFamily="34" charset="0"/>
              </a:defRPr>
            </a:lvl1pPr>
          </a:lstStyle>
          <a:p>
            <a:r>
              <a:rPr lang="en-US" dirty="0"/>
              <a:t>Acknowledgements</a:t>
            </a:r>
          </a:p>
        </p:txBody>
      </p:sp>
      <p:sp>
        <p:nvSpPr>
          <p:cNvPr id="3" name="Rectangle 2">
            <a:extLst>
              <a:ext uri="{FF2B5EF4-FFF2-40B4-BE49-F238E27FC236}">
                <a16:creationId xmlns:a16="http://schemas.microsoft.com/office/drawing/2014/main" id="{13B0F9B3-A896-41CE-8CB5-8F4517CBB89C}"/>
              </a:ext>
            </a:extLst>
          </p:cNvPr>
          <p:cNvSpPr/>
          <p:nvPr userDrawn="1"/>
        </p:nvSpPr>
        <p:spPr>
          <a:xfrm>
            <a:off x="0" y="6212792"/>
            <a:ext cx="9144000" cy="636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301DFF68-2879-4142-84C6-DEE76331A6CF}"/>
              </a:ext>
            </a:extLst>
          </p:cNvPr>
          <p:cNvSpPr>
            <a:spLocks noGrp="1"/>
          </p:cNvSpPr>
          <p:nvPr>
            <p:ph type="pic" sz="quarter" idx="10" hasCustomPrompt="1"/>
          </p:nvPr>
        </p:nvSpPr>
        <p:spPr>
          <a:xfrm>
            <a:off x="3460750" y="2921831"/>
            <a:ext cx="2222500" cy="1717675"/>
          </a:xfrm>
        </p:spPr>
        <p:txBody>
          <a:bodyPr/>
          <a:lstStyle>
            <a:lvl1pPr>
              <a:defRPr/>
            </a:lvl1pPr>
          </a:lstStyle>
          <a:p>
            <a:r>
              <a:rPr lang="en-US" dirty="0"/>
              <a:t>Logo</a:t>
            </a:r>
          </a:p>
        </p:txBody>
      </p:sp>
      <p:sp>
        <p:nvSpPr>
          <p:cNvPr id="9" name="Text Placeholder 8">
            <a:extLst>
              <a:ext uri="{FF2B5EF4-FFF2-40B4-BE49-F238E27FC236}">
                <a16:creationId xmlns:a16="http://schemas.microsoft.com/office/drawing/2014/main" id="{0CFB1485-F745-4365-9056-41B0C872794B}"/>
              </a:ext>
            </a:extLst>
          </p:cNvPr>
          <p:cNvSpPr>
            <a:spLocks noGrp="1"/>
          </p:cNvSpPr>
          <p:nvPr>
            <p:ph type="body" sz="quarter" idx="11" hasCustomPrompt="1"/>
          </p:nvPr>
        </p:nvSpPr>
        <p:spPr>
          <a:xfrm>
            <a:off x="949325" y="1224089"/>
            <a:ext cx="7288821" cy="1384300"/>
          </a:xfrm>
        </p:spPr>
        <p:txBody>
          <a:bodyPr anchor="ctr">
            <a:normAutofit/>
          </a:bodyPr>
          <a:lstStyle>
            <a:lvl1pPr marL="0" indent="0" algn="ctr">
              <a:buNone/>
              <a:defRPr sz="1600">
                <a:solidFill>
                  <a:schemeClr val="tx1">
                    <a:lumMod val="85000"/>
                    <a:lumOff val="15000"/>
                  </a:schemeClr>
                </a:solidFill>
              </a:defRPr>
            </a:lvl1pPr>
          </a:lstStyle>
          <a:p>
            <a:pPr lvl="0"/>
            <a:r>
              <a:rPr lang="en-US" dirty="0"/>
              <a:t>Client description</a:t>
            </a:r>
          </a:p>
        </p:txBody>
      </p:sp>
      <p:pic>
        <p:nvPicPr>
          <p:cNvPr id="5" name="Picture 4">
            <a:extLst>
              <a:ext uri="{FF2B5EF4-FFF2-40B4-BE49-F238E27FC236}">
                <a16:creationId xmlns:a16="http://schemas.microsoft.com/office/drawing/2014/main" id="{3BFD4848-DDCA-44CF-8BA9-28AEEF84E04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3592570" y="5266391"/>
            <a:ext cx="1971675" cy="581025"/>
          </a:xfrm>
          <a:prstGeom prst="rect">
            <a:avLst/>
          </a:prstGeom>
        </p:spPr>
      </p:pic>
      <p:sp>
        <p:nvSpPr>
          <p:cNvPr id="2" name="Rectangle 1">
            <a:extLst>
              <a:ext uri="{FF2B5EF4-FFF2-40B4-BE49-F238E27FC236}">
                <a16:creationId xmlns:a16="http://schemas.microsoft.com/office/drawing/2014/main" id="{78DFC75D-136B-49A2-82AD-3C4D49F145C1}"/>
              </a:ext>
            </a:extLst>
          </p:cNvPr>
          <p:cNvSpPr/>
          <p:nvPr userDrawn="1"/>
        </p:nvSpPr>
        <p:spPr>
          <a:xfrm>
            <a:off x="1918531" y="5969020"/>
            <a:ext cx="5306938" cy="523220"/>
          </a:xfrm>
          <a:prstGeom prst="rect">
            <a:avLst/>
          </a:prstGeom>
        </p:spPr>
        <p:txBody>
          <a:bodyPr wrap="square">
            <a:spAutoFit/>
          </a:bodyPr>
          <a:lstStyle/>
          <a:p>
            <a:pPr algn="ctr"/>
            <a:r>
              <a:rPr lang="en-US" sz="1400" b="0" dirty="0">
                <a:solidFill>
                  <a:schemeClr val="accent1"/>
                </a:solidFill>
                <a:latin typeface="Arial" panose="020B0604020202020204" pitchFamily="34" charset="0"/>
                <a:cs typeface="Arial" panose="020B0604020202020204" pitchFamily="34" charset="0"/>
              </a:rPr>
              <a:t>The report was prepared by the research team at Market Decisions Research of Portland, Maine.</a:t>
            </a:r>
          </a:p>
        </p:txBody>
      </p:sp>
    </p:spTree>
    <p:extLst>
      <p:ext uri="{BB962C8B-B14F-4D97-AF65-F5344CB8AC3E}">
        <p14:creationId xmlns:p14="http://schemas.microsoft.com/office/powerpoint/2010/main" val="175167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MD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2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A7B41-8C1D-40A0-B6E7-19B61DFFCFCE}"/>
              </a:ext>
            </a:extLst>
          </p:cNvPr>
          <p:cNvSpPr>
            <a:spLocks noGrp="1"/>
          </p:cNvSpPr>
          <p:nvPr>
            <p:ph type="title"/>
          </p:nvPr>
        </p:nvSpPr>
        <p:spPr>
          <a:xfrm>
            <a:off x="457200" y="365760"/>
            <a:ext cx="5858142" cy="440108"/>
          </a:xfrm>
        </p:spPr>
        <p:txBody>
          <a:bodyPr anchor="b">
            <a:normAutofit/>
          </a:bodyPr>
          <a:lstStyle>
            <a:lvl1pPr>
              <a:defRPr sz="2000" b="1">
                <a:solidFill>
                  <a:schemeClr val="accent1"/>
                </a:solidFill>
                <a:latin typeface="+mn-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9480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_Colum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0FF84F-25C2-41B5-AAC7-DE69EECF30C7}"/>
              </a:ext>
            </a:extLst>
          </p:cNvPr>
          <p:cNvSpPr>
            <a:spLocks noGrp="1"/>
          </p:cNvSpPr>
          <p:nvPr>
            <p:ph type="title"/>
          </p:nvPr>
        </p:nvSpPr>
        <p:spPr>
          <a:xfrm>
            <a:off x="457200" y="365760"/>
            <a:ext cx="5858142" cy="440108"/>
          </a:xfrm>
        </p:spPr>
        <p:txBody>
          <a:bodyPr anchor="b">
            <a:normAutofit/>
          </a:bodyPr>
          <a:lstStyle>
            <a:lvl1pPr>
              <a:defRPr sz="2000" b="1">
                <a:solidFill>
                  <a:schemeClr val="accent1"/>
                </a:solidFill>
                <a:latin typeface="+mn-lt"/>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3FE9ED-8946-43D8-8A20-8E5B9E183910}"/>
              </a:ext>
            </a:extLst>
          </p:cNvPr>
          <p:cNvSpPr>
            <a:spLocks noGrp="1"/>
          </p:cNvSpPr>
          <p:nvPr>
            <p:ph type="body" sz="quarter" idx="10"/>
          </p:nvPr>
        </p:nvSpPr>
        <p:spPr>
          <a:xfrm>
            <a:off x="457200" y="1097280"/>
            <a:ext cx="8195165" cy="5033414"/>
          </a:xfrm>
        </p:spPr>
        <p:txBody>
          <a:bodyPr numCol="1" spcCol="182880"/>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6404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_Column">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74D1D4-0F74-405D-95CE-99CE33F309BC}"/>
              </a:ext>
            </a:extLst>
          </p:cNvPr>
          <p:cNvSpPr>
            <a:spLocks noGrp="1"/>
          </p:cNvSpPr>
          <p:nvPr>
            <p:ph type="title"/>
          </p:nvPr>
        </p:nvSpPr>
        <p:spPr>
          <a:xfrm>
            <a:off x="457200" y="365760"/>
            <a:ext cx="5858142" cy="440108"/>
          </a:xfrm>
        </p:spPr>
        <p:txBody>
          <a:bodyPr anchor="b">
            <a:normAutofit/>
          </a:bodyPr>
          <a:lstStyle>
            <a:lvl1pPr>
              <a:defRPr sz="2000" b="1">
                <a:solidFill>
                  <a:schemeClr val="accent1"/>
                </a:solidFill>
                <a:latin typeface="+mn-lt"/>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80D09B4-DC32-4989-8CD7-E8ECE1EF2653}"/>
              </a:ext>
            </a:extLst>
          </p:cNvPr>
          <p:cNvSpPr>
            <a:spLocks noGrp="1"/>
          </p:cNvSpPr>
          <p:nvPr>
            <p:ph type="body" sz="quarter" idx="10"/>
          </p:nvPr>
        </p:nvSpPr>
        <p:spPr>
          <a:xfrm>
            <a:off x="457200" y="1097280"/>
            <a:ext cx="8195165" cy="5033414"/>
          </a:xfrm>
        </p:spPr>
        <p:txBody>
          <a:bodyPr numCol="2" spcCol="182880"/>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527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DR S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7FEA81-8615-4076-A64E-69B8A3F7FC56}"/>
              </a:ext>
            </a:extLst>
          </p:cNvPr>
          <p:cNvSpPr/>
          <p:nvPr/>
        </p:nvSpPr>
        <p:spPr>
          <a:xfrm>
            <a:off x="6514178" y="0"/>
            <a:ext cx="2629822" cy="6858000"/>
          </a:xfrm>
          <a:prstGeom prst="rect">
            <a:avLst/>
          </a:prstGeom>
          <a:solidFill>
            <a:srgbClr val="00789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endParaRPr lang="en-US" sz="1400" dirty="0">
              <a:solidFill>
                <a:schemeClr val="bg1">
                  <a:lumMod val="95000"/>
                </a:schemeClr>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F1029A6-CB55-4190-80AA-48800941DFD5}"/>
              </a:ext>
            </a:extLst>
          </p:cNvPr>
          <p:cNvSpPr>
            <a:spLocks noGrp="1"/>
          </p:cNvSpPr>
          <p:nvPr>
            <p:ph type="title"/>
          </p:nvPr>
        </p:nvSpPr>
        <p:spPr>
          <a:xfrm>
            <a:off x="457200" y="365760"/>
            <a:ext cx="5858142" cy="440108"/>
          </a:xfrm>
        </p:spPr>
        <p:txBody>
          <a:bodyPr anchor="b">
            <a:normAutofit/>
          </a:bodyPr>
          <a:lstStyle>
            <a:lvl1pPr>
              <a:defRPr sz="2000" b="1">
                <a:solidFill>
                  <a:schemeClr val="accent1"/>
                </a:solidFill>
                <a:latin typeface="+mn-lt"/>
                <a:cs typeface="Arial" panose="020B0604020202020204" pitchFamily="34" charset="0"/>
              </a:defRPr>
            </a:lvl1pPr>
          </a:lstStyle>
          <a:p>
            <a:r>
              <a:rPr lang="en-US"/>
              <a:t>Click to edit Master title style</a:t>
            </a:r>
            <a:endParaRPr lang="en-US" dirty="0"/>
          </a:p>
        </p:txBody>
      </p:sp>
      <p:sp>
        <p:nvSpPr>
          <p:cNvPr id="6" name="Text Placeholder 11">
            <a:extLst>
              <a:ext uri="{FF2B5EF4-FFF2-40B4-BE49-F238E27FC236}">
                <a16:creationId xmlns:a16="http://schemas.microsoft.com/office/drawing/2014/main" id="{9DAC2701-418B-424E-A635-50CA5677EBAA}"/>
              </a:ext>
            </a:extLst>
          </p:cNvPr>
          <p:cNvSpPr>
            <a:spLocks noGrp="1"/>
          </p:cNvSpPr>
          <p:nvPr>
            <p:ph type="body" sz="quarter" idx="12"/>
          </p:nvPr>
        </p:nvSpPr>
        <p:spPr>
          <a:xfrm>
            <a:off x="457200" y="914400"/>
            <a:ext cx="5858142" cy="609600"/>
          </a:xfrm>
          <a:prstGeom prst="rect">
            <a:avLst/>
          </a:prstGeom>
        </p:spPr>
        <p:txBody>
          <a:bodyPr>
            <a:normAutofit/>
          </a:bodyPr>
          <a:lstStyle>
            <a:lvl1pPr marL="0" indent="0" algn="l">
              <a:buNone/>
              <a:defRPr sz="1400" i="1">
                <a:solidFill>
                  <a:schemeClr val="tx1">
                    <a:lumMod val="50000"/>
                    <a:lumOff val="50000"/>
                  </a:schemeClr>
                </a:solidFill>
                <a:latin typeface="+mn-lt"/>
              </a:defRPr>
            </a:lvl1pPr>
            <a:lvl2pPr>
              <a:defRPr sz="3200"/>
            </a:lvl2pPr>
            <a:lvl3pPr>
              <a:defRPr sz="3200"/>
            </a:lvl3pPr>
            <a:lvl4pPr>
              <a:defRPr sz="3200"/>
            </a:lvl4pPr>
            <a:lvl5pPr>
              <a:defRPr sz="3200"/>
            </a:lvl5pPr>
          </a:lstStyle>
          <a:p>
            <a:pPr lvl="0"/>
            <a:r>
              <a:rPr lang="en-US"/>
              <a:t>Click to edit Master text styles</a:t>
            </a:r>
          </a:p>
        </p:txBody>
      </p:sp>
      <p:sp>
        <p:nvSpPr>
          <p:cNvPr id="9" name="Rectangle 8">
            <a:extLst>
              <a:ext uri="{FF2B5EF4-FFF2-40B4-BE49-F238E27FC236}">
                <a16:creationId xmlns:a16="http://schemas.microsoft.com/office/drawing/2014/main" id="{0ECA5BEE-2147-4E24-A52B-0764A57C2567}"/>
              </a:ext>
            </a:extLst>
          </p:cNvPr>
          <p:cNvSpPr/>
          <p:nvPr userDrawn="1"/>
        </p:nvSpPr>
        <p:spPr>
          <a:xfrm>
            <a:off x="6513513" y="794236"/>
            <a:ext cx="2629822" cy="360159"/>
          </a:xfrm>
          <a:prstGeom prst="rect">
            <a:avLst/>
          </a:prstGeom>
          <a:solidFill>
            <a:srgbClr val="00789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r>
              <a:rPr lang="en-US" sz="1400" b="1" u="sng" dirty="0">
                <a:solidFill>
                  <a:schemeClr val="bg1">
                    <a:lumMod val="95000"/>
                  </a:schemeClr>
                </a:solidFill>
                <a:latin typeface="Arial" panose="020B0604020202020204" pitchFamily="34" charset="0"/>
                <a:cs typeface="Arial" panose="020B0604020202020204" pitchFamily="34" charset="0"/>
              </a:rPr>
              <a:t>Summary</a:t>
            </a:r>
          </a:p>
          <a:p>
            <a:endParaRPr lang="en-US" sz="1400" b="1" u="sng" dirty="0">
              <a:solidFill>
                <a:schemeClr val="bg1">
                  <a:lumMod val="9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70C54F4-DDBB-4B1A-A125-A4809606A24B}"/>
              </a:ext>
            </a:extLst>
          </p:cNvPr>
          <p:cNvSpPr>
            <a:spLocks noGrp="1"/>
          </p:cNvSpPr>
          <p:nvPr>
            <p:ph type="body" sz="quarter" idx="13"/>
          </p:nvPr>
        </p:nvSpPr>
        <p:spPr>
          <a:xfrm>
            <a:off x="6513513" y="1154394"/>
            <a:ext cx="2629823" cy="2246927"/>
          </a:xfrm>
        </p:spPr>
        <p:txBody>
          <a:bodyPr lIns="137160" rIns="137160">
            <a:norm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3" name="Text Placeholder 2">
            <a:extLst>
              <a:ext uri="{FF2B5EF4-FFF2-40B4-BE49-F238E27FC236}">
                <a16:creationId xmlns:a16="http://schemas.microsoft.com/office/drawing/2014/main" id="{B45E6C82-284C-4900-800C-7DCF73AE7B25}"/>
              </a:ext>
            </a:extLst>
          </p:cNvPr>
          <p:cNvSpPr>
            <a:spLocks noGrp="1"/>
          </p:cNvSpPr>
          <p:nvPr>
            <p:ph type="body" sz="quarter" idx="14"/>
          </p:nvPr>
        </p:nvSpPr>
        <p:spPr>
          <a:xfrm>
            <a:off x="6514177" y="3761481"/>
            <a:ext cx="2629823" cy="2511790"/>
          </a:xfrm>
        </p:spPr>
        <p:txBody>
          <a:bodyPr lIns="137160" rIns="137160">
            <a:norm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Rectangle 10">
            <a:extLst>
              <a:ext uri="{FF2B5EF4-FFF2-40B4-BE49-F238E27FC236}">
                <a16:creationId xmlns:a16="http://schemas.microsoft.com/office/drawing/2014/main" id="{212015AB-5D71-460D-966C-0096F803EE18}"/>
              </a:ext>
            </a:extLst>
          </p:cNvPr>
          <p:cNvSpPr/>
          <p:nvPr userDrawn="1"/>
        </p:nvSpPr>
        <p:spPr>
          <a:xfrm>
            <a:off x="5241984" y="6456159"/>
            <a:ext cx="3444815" cy="274320"/>
          </a:xfrm>
          <a:prstGeom prst="rect">
            <a:avLst/>
          </a:prstGeom>
        </p:spPr>
        <p:txBody>
          <a:bodyPr wrap="square" anchor="ctr">
            <a:noAutofit/>
          </a:bodyPr>
          <a:lstStyle/>
          <a:p>
            <a:pPr marL="0" marR="0" algn="r">
              <a:spcBef>
                <a:spcPts val="0"/>
              </a:spcBef>
              <a:spcAft>
                <a:spcPts val="0"/>
              </a:spcAft>
            </a:pPr>
            <a:r>
              <a:rPr lang="en-US" sz="1100" i="0" cap="small" baseline="0" dirty="0">
                <a:solidFill>
                  <a:schemeClr val="bg1"/>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bg1"/>
                </a:solidFill>
                <a:effectLst/>
                <a:latin typeface="Calibri" panose="020F0502020204030204" pitchFamily="34" charset="0"/>
                <a:ea typeface="Calibri" panose="020F0502020204030204" pitchFamily="34" charset="0"/>
              </a:rPr>
              <a:t>‹#›</a:t>
            </a:fld>
            <a:r>
              <a:rPr lang="en-US" sz="1100" i="0" cap="small" baseline="0" dirty="0">
                <a:solidFill>
                  <a:schemeClr val="bg1"/>
                </a:solidFill>
                <a:effectLst/>
                <a:latin typeface="Calibri" panose="020F0502020204030204" pitchFamily="34" charset="0"/>
                <a:ea typeface="Calibri" panose="020F0502020204030204" pitchFamily="34" charset="0"/>
              </a:rPr>
              <a:t> </a:t>
            </a:r>
            <a:endParaRPr lang="en-US" sz="1100" b="1" i="0" dirty="0">
              <a:solidFill>
                <a:schemeClr val="bg1"/>
              </a:solidFill>
              <a:effectLst/>
              <a:latin typeface="Times New Roman" panose="02020603050405020304" pitchFamily="18"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9279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DR S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1029A6-CB55-4190-80AA-48800941DFD5}"/>
              </a:ext>
            </a:extLst>
          </p:cNvPr>
          <p:cNvSpPr>
            <a:spLocks noGrp="1"/>
          </p:cNvSpPr>
          <p:nvPr>
            <p:ph type="title"/>
          </p:nvPr>
        </p:nvSpPr>
        <p:spPr>
          <a:xfrm>
            <a:off x="457201" y="365760"/>
            <a:ext cx="5858142" cy="440108"/>
          </a:xfrm>
        </p:spPr>
        <p:txBody>
          <a:bodyPr anchor="b">
            <a:normAutofit/>
          </a:bodyPr>
          <a:lstStyle>
            <a:lvl1pPr>
              <a:defRPr sz="2000" b="1">
                <a:solidFill>
                  <a:schemeClr val="accent1"/>
                </a:solidFill>
                <a:latin typeface="+mn-lt"/>
                <a:cs typeface="Arial" panose="020B0604020202020204" pitchFamily="34" charset="0"/>
              </a:defRPr>
            </a:lvl1pPr>
          </a:lstStyle>
          <a:p>
            <a:r>
              <a:rPr lang="en-US"/>
              <a:t>Click to edit Master title style</a:t>
            </a:r>
            <a:endParaRPr lang="en-US" dirty="0"/>
          </a:p>
        </p:txBody>
      </p:sp>
      <p:sp>
        <p:nvSpPr>
          <p:cNvPr id="6" name="Text Placeholder 11">
            <a:extLst>
              <a:ext uri="{FF2B5EF4-FFF2-40B4-BE49-F238E27FC236}">
                <a16:creationId xmlns:a16="http://schemas.microsoft.com/office/drawing/2014/main" id="{9DAC2701-418B-424E-A635-50CA5677EBAA}"/>
              </a:ext>
            </a:extLst>
          </p:cNvPr>
          <p:cNvSpPr>
            <a:spLocks noGrp="1"/>
          </p:cNvSpPr>
          <p:nvPr>
            <p:ph type="body" sz="quarter" idx="12"/>
          </p:nvPr>
        </p:nvSpPr>
        <p:spPr>
          <a:xfrm>
            <a:off x="457200" y="914400"/>
            <a:ext cx="5858142" cy="609600"/>
          </a:xfrm>
          <a:prstGeom prst="rect">
            <a:avLst/>
          </a:prstGeom>
        </p:spPr>
        <p:txBody>
          <a:bodyPr>
            <a:normAutofit/>
          </a:bodyPr>
          <a:lstStyle>
            <a:lvl1pPr marL="0" indent="0" algn="l">
              <a:buNone/>
              <a:defRPr sz="1200" i="1">
                <a:solidFill>
                  <a:schemeClr val="tx1">
                    <a:lumMod val="50000"/>
                    <a:lumOff val="50000"/>
                  </a:schemeClr>
                </a:solidFill>
                <a:latin typeface="+mn-lt"/>
              </a:defRPr>
            </a:lvl1pPr>
            <a:lvl2pPr>
              <a:defRPr sz="3200"/>
            </a:lvl2pPr>
            <a:lvl3pPr>
              <a:defRPr sz="3200"/>
            </a:lvl3pPr>
            <a:lvl4pPr>
              <a:defRPr sz="3200"/>
            </a:lvl4pPr>
            <a:lvl5pPr>
              <a:defRPr sz="3200"/>
            </a:lvl5pPr>
          </a:lstStyle>
          <a:p>
            <a:pPr lvl="0"/>
            <a:r>
              <a:rPr lang="en-US"/>
              <a:t>Click to edit Master text styles</a:t>
            </a:r>
          </a:p>
        </p:txBody>
      </p:sp>
      <p:sp>
        <p:nvSpPr>
          <p:cNvPr id="10" name="Rectangle 9">
            <a:extLst>
              <a:ext uri="{FF2B5EF4-FFF2-40B4-BE49-F238E27FC236}">
                <a16:creationId xmlns:a16="http://schemas.microsoft.com/office/drawing/2014/main" id="{717FEA81-8615-4076-A64E-69B8A3F7FC56}"/>
              </a:ext>
            </a:extLst>
          </p:cNvPr>
          <p:cNvSpPr/>
          <p:nvPr/>
        </p:nvSpPr>
        <p:spPr>
          <a:xfrm>
            <a:off x="6514178" y="0"/>
            <a:ext cx="2629822" cy="6858000"/>
          </a:xfrm>
          <a:prstGeom prst="rect">
            <a:avLst/>
          </a:prstGeom>
          <a:solidFill>
            <a:srgbClr val="00789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t"/>
          <a:lstStyle/>
          <a:p>
            <a:endParaRPr lang="en-US" sz="1400" dirty="0">
              <a:solidFill>
                <a:schemeClr val="bg1">
                  <a:lumMod val="95000"/>
                </a:schemeClr>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70C54F4-DDBB-4B1A-A125-A4809606A24B}"/>
              </a:ext>
            </a:extLst>
          </p:cNvPr>
          <p:cNvSpPr>
            <a:spLocks noGrp="1"/>
          </p:cNvSpPr>
          <p:nvPr>
            <p:ph type="body" sz="quarter" idx="13"/>
          </p:nvPr>
        </p:nvSpPr>
        <p:spPr>
          <a:xfrm>
            <a:off x="6513513" y="769123"/>
            <a:ext cx="2629823" cy="2604517"/>
          </a:xfrm>
        </p:spPr>
        <p:txBody>
          <a:bodyPr lIns="137160" rIns="137160">
            <a:norm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3" name="Text Placeholder 2">
            <a:extLst>
              <a:ext uri="{FF2B5EF4-FFF2-40B4-BE49-F238E27FC236}">
                <a16:creationId xmlns:a16="http://schemas.microsoft.com/office/drawing/2014/main" id="{B45E6C82-284C-4900-800C-7DCF73AE7B25}"/>
              </a:ext>
            </a:extLst>
          </p:cNvPr>
          <p:cNvSpPr>
            <a:spLocks noGrp="1"/>
          </p:cNvSpPr>
          <p:nvPr>
            <p:ph type="body" sz="quarter" idx="14"/>
          </p:nvPr>
        </p:nvSpPr>
        <p:spPr>
          <a:xfrm>
            <a:off x="6514177" y="3429000"/>
            <a:ext cx="2629823" cy="2844270"/>
          </a:xfrm>
        </p:spPr>
        <p:txBody>
          <a:bodyPr>
            <a:normAutofit/>
          </a:bodyPr>
          <a:lstStyle>
            <a:lvl1pPr marL="0" indent="0">
              <a:buNone/>
              <a:defRPr sz="1400">
                <a:solidFill>
                  <a:schemeClr val="bg1"/>
                </a:solidFill>
                <a:latin typeface="Arial" panose="020B0604020202020204" pitchFamily="34" charset="0"/>
                <a:cs typeface="Arial" panose="020B0604020202020204" pitchFamily="34" charset="0"/>
              </a:defRPr>
            </a:lvl1pPr>
          </a:lstStyle>
          <a:p>
            <a:pPr lvl="0"/>
            <a:r>
              <a:rPr lang="en-US"/>
              <a:t>Click to edit Master text styles</a:t>
            </a: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10">
            <a:extLst>
              <a:ext uri="{FF2B5EF4-FFF2-40B4-BE49-F238E27FC236}">
                <a16:creationId xmlns:a16="http://schemas.microsoft.com/office/drawing/2014/main" id="{212015AB-5D71-460D-966C-0096F803EE18}"/>
              </a:ext>
            </a:extLst>
          </p:cNvPr>
          <p:cNvSpPr/>
          <p:nvPr userDrawn="1"/>
        </p:nvSpPr>
        <p:spPr>
          <a:xfrm>
            <a:off x="5241984" y="6456159"/>
            <a:ext cx="3444815" cy="274320"/>
          </a:xfrm>
          <a:prstGeom prst="rect">
            <a:avLst/>
          </a:prstGeom>
        </p:spPr>
        <p:txBody>
          <a:bodyPr wrap="square" anchor="ctr">
            <a:noAutofit/>
          </a:bodyPr>
          <a:lstStyle/>
          <a:p>
            <a:pPr marL="0" marR="0" algn="r">
              <a:spcBef>
                <a:spcPts val="0"/>
              </a:spcBef>
              <a:spcAft>
                <a:spcPts val="0"/>
              </a:spcAft>
            </a:pPr>
            <a:r>
              <a:rPr lang="en-US" sz="1100" i="0" cap="small" baseline="0" dirty="0">
                <a:solidFill>
                  <a:schemeClr val="bg1"/>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bg1"/>
                </a:solidFill>
                <a:effectLst/>
                <a:latin typeface="Calibri" panose="020F0502020204030204" pitchFamily="34" charset="0"/>
                <a:ea typeface="Calibri" panose="020F0502020204030204" pitchFamily="34" charset="0"/>
              </a:rPr>
              <a:t>‹#›</a:t>
            </a:fld>
            <a:r>
              <a:rPr lang="en-US" sz="1100" i="0" cap="small" baseline="0" dirty="0">
                <a:solidFill>
                  <a:schemeClr val="bg1"/>
                </a:solidFill>
                <a:effectLst/>
                <a:latin typeface="Calibri" panose="020F0502020204030204" pitchFamily="34" charset="0"/>
                <a:ea typeface="Calibri" panose="020F0502020204030204" pitchFamily="34" charset="0"/>
              </a:rPr>
              <a:t> </a:t>
            </a:r>
            <a:endParaRPr lang="en-US" sz="1100" b="1" i="0" dirty="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0202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DR Side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7FEA81-8615-4076-A64E-69B8A3F7FC56}"/>
              </a:ext>
            </a:extLst>
          </p:cNvPr>
          <p:cNvSpPr/>
          <p:nvPr/>
        </p:nvSpPr>
        <p:spPr>
          <a:xfrm>
            <a:off x="6514178" y="0"/>
            <a:ext cx="2629822" cy="6858000"/>
          </a:xfrm>
          <a:prstGeom prst="rect">
            <a:avLst/>
          </a:prstGeom>
          <a:solidFill>
            <a:srgbClr val="007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400" dirty="0">
              <a:solidFill>
                <a:schemeClr val="bg1">
                  <a:lumMod val="95000"/>
                </a:schemeClr>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212015AB-5D71-460D-966C-0096F803EE18}"/>
              </a:ext>
            </a:extLst>
          </p:cNvPr>
          <p:cNvSpPr/>
          <p:nvPr userDrawn="1"/>
        </p:nvSpPr>
        <p:spPr>
          <a:xfrm>
            <a:off x="5241984" y="6456159"/>
            <a:ext cx="3444815" cy="274320"/>
          </a:xfrm>
          <a:prstGeom prst="rect">
            <a:avLst/>
          </a:prstGeom>
        </p:spPr>
        <p:txBody>
          <a:bodyPr wrap="square" anchor="ctr">
            <a:noAutofit/>
          </a:bodyPr>
          <a:lstStyle/>
          <a:p>
            <a:pPr marL="0" marR="0" algn="r">
              <a:spcBef>
                <a:spcPts val="0"/>
              </a:spcBef>
              <a:spcAft>
                <a:spcPts val="0"/>
              </a:spcAft>
            </a:pPr>
            <a:r>
              <a:rPr lang="en-US" sz="1100" i="0" cap="small" baseline="0" dirty="0">
                <a:solidFill>
                  <a:schemeClr val="bg1"/>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bg1"/>
                </a:solidFill>
                <a:effectLst/>
                <a:latin typeface="Calibri" panose="020F0502020204030204" pitchFamily="34" charset="0"/>
                <a:ea typeface="Calibri" panose="020F0502020204030204" pitchFamily="34" charset="0"/>
              </a:rPr>
              <a:t>‹#›</a:t>
            </a:fld>
            <a:r>
              <a:rPr lang="en-US" sz="1100" i="0" cap="small" baseline="0" dirty="0">
                <a:solidFill>
                  <a:schemeClr val="bg1"/>
                </a:solidFill>
                <a:effectLst/>
                <a:latin typeface="Calibri" panose="020F0502020204030204" pitchFamily="34" charset="0"/>
                <a:ea typeface="Calibri" panose="020F0502020204030204" pitchFamily="34" charset="0"/>
              </a:rPr>
              <a:t> </a:t>
            </a:r>
            <a:endParaRPr lang="en-US" sz="1100" b="1" i="0" dirty="0">
              <a:solidFill>
                <a:schemeClr val="bg1"/>
              </a:solidFill>
              <a:effectLst/>
              <a:latin typeface="Times New Roman" panose="02020603050405020304" pitchFamily="18" charset="0"/>
              <a:ea typeface="Calibri" panose="020F0502020204030204" pitchFamily="34" charset="0"/>
            </a:endParaRPr>
          </a:p>
        </p:txBody>
      </p:sp>
      <p:cxnSp>
        <p:nvCxnSpPr>
          <p:cNvPr id="12" name="Straight Connector 11">
            <a:extLst>
              <a:ext uri="{FF2B5EF4-FFF2-40B4-BE49-F238E27FC236}">
                <a16:creationId xmlns:a16="http://schemas.microsoft.com/office/drawing/2014/main" id="{BD9DFEB9-DCD9-4B34-9E6B-F2F812269EF5}"/>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4800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E51164EE-08F4-4413-B421-8C9955ACB918}"/>
              </a:ext>
            </a:extLst>
          </p:cNvPr>
          <p:cNvCxnSpPr/>
          <p:nvPr userDrawn="1"/>
        </p:nvCxnSpPr>
        <p:spPr bwMode="auto">
          <a:xfrm>
            <a:off x="457200" y="6400800"/>
            <a:ext cx="8229600" cy="0"/>
          </a:xfrm>
          <a:prstGeom prst="line">
            <a:avLst/>
          </a:prstGeom>
          <a:solidFill>
            <a:schemeClr val="accent1"/>
          </a:solidFill>
          <a:ln w="9525" cap="flat" cmpd="sng" algn="ctr">
            <a:solidFill>
              <a:schemeClr val="bg1">
                <a:lumMod val="6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6362724A-7C03-4D99-8A6C-856814FC4D43}"/>
              </a:ext>
            </a:extLst>
          </p:cNvPr>
          <p:cNvSpPr/>
          <p:nvPr userDrawn="1"/>
        </p:nvSpPr>
        <p:spPr>
          <a:xfrm>
            <a:off x="5241984" y="6456159"/>
            <a:ext cx="3444815" cy="274320"/>
          </a:xfrm>
          <a:prstGeom prst="rect">
            <a:avLst/>
          </a:prstGeom>
        </p:spPr>
        <p:txBody>
          <a:bodyPr wrap="square" anchor="ctr">
            <a:noAutofit/>
          </a:bodyPr>
          <a:lstStyle/>
          <a:p>
            <a:pPr marL="0" marR="0" algn="r">
              <a:spcBef>
                <a:spcPts val="0"/>
              </a:spcBef>
              <a:spcAft>
                <a:spcPts val="0"/>
              </a:spcAft>
            </a:pPr>
            <a:r>
              <a:rPr lang="en-US" sz="1100" i="0" cap="small" baseline="0" dirty="0">
                <a:solidFill>
                  <a:schemeClr val="tx1">
                    <a:lumMod val="50000"/>
                    <a:lumOff val="50000"/>
                  </a:schemeClr>
                </a:solidFill>
                <a:effectLst/>
                <a:latin typeface="Calibri" panose="020F0502020204030204" pitchFamily="34" charset="0"/>
                <a:ea typeface="Calibri" panose="020F0502020204030204" pitchFamily="34" charset="0"/>
              </a:rPr>
              <a:t> </a:t>
            </a:r>
            <a:fld id="{3A1191B8-9EF5-4BE4-ADF7-7B50653B8745}" type="slidenum">
              <a:rPr lang="en-US" sz="1100" i="0" cap="small" baseline="0" smtClean="0">
                <a:solidFill>
                  <a:schemeClr val="tx1">
                    <a:lumMod val="50000"/>
                    <a:lumOff val="50000"/>
                  </a:schemeClr>
                </a:solidFill>
                <a:effectLst/>
                <a:latin typeface="Calibri" panose="020F0502020204030204" pitchFamily="34" charset="0"/>
                <a:ea typeface="Calibri" panose="020F0502020204030204" pitchFamily="34" charset="0"/>
              </a:rPr>
              <a:t>‹#›</a:t>
            </a:fld>
            <a:r>
              <a:rPr lang="en-US" sz="1100" i="0" cap="small" baseline="0" dirty="0">
                <a:solidFill>
                  <a:schemeClr val="tx1">
                    <a:lumMod val="50000"/>
                    <a:lumOff val="50000"/>
                  </a:schemeClr>
                </a:solidFill>
                <a:effectLst/>
                <a:latin typeface="Calibri" panose="020F0502020204030204" pitchFamily="34" charset="0"/>
                <a:ea typeface="Calibri" panose="020F0502020204030204" pitchFamily="34" charset="0"/>
              </a:rPr>
              <a:t> </a:t>
            </a:r>
            <a:endParaRPr lang="en-US" sz="1100" b="1" i="0" dirty="0">
              <a:solidFill>
                <a:schemeClr val="tx1">
                  <a:lumMod val="50000"/>
                  <a:lumOff val="50000"/>
                </a:schemeClr>
              </a:solidFill>
              <a:effectLst/>
              <a:latin typeface="Times New Roman" panose="02020603050405020304" pitchFamily="18" charset="0"/>
              <a:ea typeface="Calibri" panose="020F0502020204030204" pitchFamily="34" charset="0"/>
            </a:endParaRPr>
          </a:p>
        </p:txBody>
      </p:sp>
      <p:pic>
        <p:nvPicPr>
          <p:cNvPr id="11" name="Picture 10">
            <a:extLst>
              <a:ext uri="{FF2B5EF4-FFF2-40B4-BE49-F238E27FC236}">
                <a16:creationId xmlns:a16="http://schemas.microsoft.com/office/drawing/2014/main" id="{AA1AA601-0C65-4F00-AB0C-127701329DE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411480" y="6400800"/>
            <a:ext cx="1188720" cy="413082"/>
          </a:xfrm>
          <a:prstGeom prst="rect">
            <a:avLst/>
          </a:prstGeom>
        </p:spPr>
      </p:pic>
    </p:spTree>
    <p:extLst>
      <p:ext uri="{BB962C8B-B14F-4D97-AF65-F5344CB8AC3E}">
        <p14:creationId xmlns:p14="http://schemas.microsoft.com/office/powerpoint/2010/main" val="2345021882"/>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72" r:id="rId3"/>
    <p:sldLayoutId id="2147483684" r:id="rId4"/>
    <p:sldLayoutId id="2147483683" r:id="rId5"/>
    <p:sldLayoutId id="2147483685" r:id="rId6"/>
    <p:sldLayoutId id="2147483667" r:id="rId7"/>
    <p:sldLayoutId id="2147483682" r:id="rId8"/>
    <p:sldLayoutId id="2147483678" r:id="rId9"/>
    <p:sldLayoutId id="2147483681" r:id="rId10"/>
    <p:sldLayoutId id="2147483674" r:id="rId11"/>
    <p:sldLayoutId id="2147483676" r:id="rId12"/>
  </p:sldLayoutIdLst>
  <p:hf sldNum="0" hdr="0" dt="0"/>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4">
            <a:extLst>
              <a:ext uri="{FF2B5EF4-FFF2-40B4-BE49-F238E27FC236}">
                <a16:creationId xmlns:a16="http://schemas.microsoft.com/office/drawing/2014/main" id="{C15CFF0F-45A1-4894-AC12-1AECA5B4B91B}"/>
              </a:ext>
            </a:extLst>
          </p:cNvPr>
          <p:cNvSpPr txBox="1"/>
          <p:nvPr/>
        </p:nvSpPr>
        <p:spPr>
          <a:xfrm>
            <a:off x="0" y="1143000"/>
            <a:ext cx="5600700" cy="5715000"/>
          </a:xfrm>
          <a:prstGeom prst="rect">
            <a:avLst/>
          </a:prstGeom>
          <a:solidFill>
            <a:srgbClr val="007096"/>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val="1"/>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26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 </a:t>
            </a:r>
            <a:endParaRPr lang="en-US" sz="2600" b="1" dirty="0">
              <a:solidFill>
                <a:srgbClr val="FFFFFF"/>
              </a:solidFill>
              <a:effectLst/>
              <a:latin typeface="Arial" panose="020B0604020202020204" pitchFamily="34" charset="0"/>
              <a:ea typeface="Calibri" panose="020F0502020204030204" pitchFamily="34" charset="0"/>
            </a:endParaRPr>
          </a:p>
          <a:p>
            <a:pPr marL="182880" marR="0">
              <a:spcBef>
                <a:spcPts val="0"/>
              </a:spcBef>
              <a:spcAft>
                <a:spcPts val="0"/>
              </a:spcAft>
            </a:pPr>
            <a:r>
              <a:rPr lang="en-US" sz="3200" b="1" dirty="0">
                <a:solidFill>
                  <a:srgbClr val="FFFFFF"/>
                </a:solidFill>
                <a:effectLst/>
                <a:latin typeface="Arial" panose="020B0604020202020204" pitchFamily="34" charset="0"/>
                <a:ea typeface="Calibri" panose="020F0502020204030204" pitchFamily="34" charset="0"/>
              </a:rPr>
              <a:t>2022 HireAbility Vermont Consumer Experience Survey</a:t>
            </a:r>
          </a:p>
          <a:p>
            <a:pPr marL="182880" marR="0">
              <a:spcBef>
                <a:spcPts val="0"/>
              </a:spcBef>
              <a:spcAft>
                <a:spcPts val="0"/>
              </a:spcAft>
            </a:pPr>
            <a:endParaRPr lang="en-US" sz="4800" b="1"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82880" marR="0">
              <a:spcBef>
                <a:spcPts val="0"/>
              </a:spcBef>
              <a:spcAft>
                <a:spcPts val="0"/>
              </a:spcAft>
            </a:pPr>
            <a:r>
              <a:rPr lang="en-US" sz="2800" b="1" dirty="0">
                <a:solidFill>
                  <a:srgbClr val="FFFFFF"/>
                </a:solidFill>
                <a:latin typeface="Arial" panose="020B0604020202020204" pitchFamily="34" charset="0"/>
                <a:ea typeface="Calibri" panose="020F0502020204030204" pitchFamily="34" charset="0"/>
                <a:cs typeface="Arial" panose="020B0604020202020204" pitchFamily="34" charset="0"/>
              </a:rPr>
              <a:t>Prepared for</a:t>
            </a:r>
          </a:p>
          <a:p>
            <a:endParaRPr lang="en-US" sz="4800" b="1" dirty="0">
              <a:solidFill>
                <a:srgbClr val="FFFFFF"/>
              </a:solidFill>
              <a:latin typeface="Arial" panose="020B0604020202020204" pitchFamily="34" charset="0"/>
              <a:ea typeface="Calibri" panose="020F0502020204030204" pitchFamily="34" charset="0"/>
              <a:cs typeface="Arial" panose="020B0604020202020204" pitchFamily="34" charset="0"/>
            </a:endParaRPr>
          </a:p>
          <a:p>
            <a:endParaRPr lang="en-US" sz="28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indent="457200"/>
            <a:endParaRPr lang="en-US" sz="2800"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indent="457200"/>
            <a:endParaRPr lang="en-US" sz="2800" b="1" dirty="0">
              <a:solidFill>
                <a:srgbClr val="FFFFFF"/>
              </a:solidFill>
              <a:latin typeface="Arial" panose="020B0604020202020204" pitchFamily="34" charset="0"/>
              <a:ea typeface="Calibri" panose="020F0502020204030204" pitchFamily="34" charset="0"/>
              <a:cs typeface="Arial" panose="020B0604020202020204" pitchFamily="34" charset="0"/>
            </a:endParaRPr>
          </a:p>
          <a:p>
            <a:pPr marL="182880" marR="0">
              <a:spcBef>
                <a:spcPts val="0"/>
              </a:spcBef>
              <a:spcAft>
                <a:spcPts val="0"/>
              </a:spcAft>
            </a:pPr>
            <a:r>
              <a:rPr lang="en-US" sz="2800" b="1" dirty="0">
                <a:solidFill>
                  <a:srgbClr val="FFFFFF"/>
                </a:solidFill>
                <a:latin typeface="Arial" panose="020B0604020202020204" pitchFamily="34" charset="0"/>
                <a:ea typeface="Calibri" panose="020F0502020204030204" pitchFamily="34" charset="0"/>
                <a:cs typeface="Arial" panose="020B0604020202020204" pitchFamily="34" charset="0"/>
              </a:rPr>
              <a:t>May 2022</a:t>
            </a:r>
            <a:endParaRPr lang="en-US" b="1" dirty="0">
              <a:latin typeface="Arial" panose="020B060402020202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endParaRPr lang="en-US" sz="2600" b="1" dirty="0">
              <a:solidFill>
                <a:srgbClr val="FFFFFF"/>
              </a:solidFill>
              <a:latin typeface="Arial" panose="020B0604020202020204" pitchFamily="34" charset="0"/>
              <a:ea typeface="Calibri" panose="020F0502020204030204" pitchFamily="34" charset="0"/>
            </a:endParaRPr>
          </a:p>
        </p:txBody>
      </p:sp>
      <p:pic>
        <p:nvPicPr>
          <p:cNvPr id="5" name="Picture 4" descr="Photo showing charts and graphs">
            <a:extLst>
              <a:ext uri="{FF2B5EF4-FFF2-40B4-BE49-F238E27FC236}">
                <a16:creationId xmlns:a16="http://schemas.microsoft.com/office/drawing/2014/main" id="{F647229B-8C17-4371-9260-5467B61083EC}"/>
              </a:ext>
            </a:extLst>
          </p:cNvPr>
          <p:cNvPicPr/>
          <p:nvPr/>
        </p:nvPicPr>
        <p:blipFill rotWithShape="1">
          <a:blip r:embed="rId2" cstate="print">
            <a:extLst>
              <a:ext uri="{28A0092B-C50C-407E-A947-70E740481C1C}">
                <a14:useLocalDpi xmlns:a14="http://schemas.microsoft.com/office/drawing/2010/main" val="0"/>
              </a:ext>
            </a:extLst>
          </a:blip>
          <a:srcRect l="-1" r="33150"/>
          <a:stretch/>
        </p:blipFill>
        <p:spPr bwMode="auto">
          <a:xfrm>
            <a:off x="5600701" y="1143000"/>
            <a:ext cx="3543300" cy="2688771"/>
          </a:xfrm>
          <a:prstGeom prst="rect">
            <a:avLst/>
          </a:prstGeom>
          <a:ln>
            <a:noFill/>
          </a:ln>
          <a:extLst>
            <a:ext uri="{53640926-AAD7-44D8-BBD7-CCE9431645EC}">
              <a14:shadowObscured xmlns:a14="http://schemas.microsoft.com/office/drawing/2010/main"/>
            </a:ext>
          </a:extLst>
        </p:spPr>
      </p:pic>
      <p:sp>
        <p:nvSpPr>
          <p:cNvPr id="6" name="Text Box 64">
            <a:extLst>
              <a:ext uri="{FF2B5EF4-FFF2-40B4-BE49-F238E27FC236}">
                <a16:creationId xmlns:a16="http://schemas.microsoft.com/office/drawing/2014/main" id="{B1117033-ACF7-4D9C-9C64-839417508902}"/>
              </a:ext>
            </a:extLst>
          </p:cNvPr>
          <p:cNvSpPr txBox="1"/>
          <p:nvPr/>
        </p:nvSpPr>
        <p:spPr>
          <a:xfrm>
            <a:off x="5602515" y="3788229"/>
            <a:ext cx="3541485" cy="3069771"/>
          </a:xfrm>
          <a:prstGeom prst="rect">
            <a:avLst/>
          </a:prstGeom>
          <a:solidFill>
            <a:srgbClr val="961E50"/>
          </a:solid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val="1"/>
            </a:ext>
          </a:ex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solidFill>
                  <a:srgbClr val="FFFFFF"/>
                </a:solidFill>
                <a:effectLst/>
                <a:latin typeface="Tahoma" panose="020B0604030504040204" pitchFamily="34" charset="0"/>
                <a:ea typeface="Calibri" panose="020F0502020204030204" pitchFamily="34" charset="0"/>
                <a:cs typeface="Times New Roman" panose="02020603050405020304" pitchFamily="18" charset="0"/>
              </a:rPr>
              <a:t>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b="1" dirty="0">
                <a:solidFill>
                  <a:srgbClr val="FFFFFF"/>
                </a:solidFill>
                <a:effectLst/>
                <a:ea typeface="Calibri" panose="020F0502020204030204" pitchFamily="34" charset="0"/>
                <a:cs typeface="Arial" panose="020B0604020202020204" pitchFamily="34" charset="0"/>
              </a:rPr>
              <a:t>Market Decisions Research</a:t>
            </a:r>
          </a:p>
          <a:p>
            <a:pPr marL="0" marR="0" indent="457200">
              <a:spcBef>
                <a:spcPts val="0"/>
              </a:spcBef>
              <a:spcAft>
                <a:spcPts val="0"/>
              </a:spcAft>
            </a:pPr>
            <a:r>
              <a:rPr lang="en-US" sz="1500" b="1" dirty="0">
                <a:solidFill>
                  <a:srgbClr val="FFFFFF"/>
                </a:solidFill>
                <a:effectLst/>
                <a:ea typeface="Calibri" panose="020F0502020204030204" pitchFamily="34" charset="0"/>
                <a:cs typeface="Arial" panose="020B0604020202020204" pitchFamily="34" charset="0"/>
              </a:rPr>
              <a:t>511 Congress Street, Suite 801</a:t>
            </a:r>
            <a:endParaRPr lang="en-US" sz="1500" b="1" dirty="0">
              <a:effectLst/>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500" b="1" dirty="0">
                <a:solidFill>
                  <a:srgbClr val="FFFFFF"/>
                </a:solidFill>
                <a:effectLst/>
                <a:ea typeface="Calibri" panose="020F0502020204030204" pitchFamily="34" charset="0"/>
                <a:cs typeface="Arial" panose="020B0604020202020204" pitchFamily="34" charset="0"/>
              </a:rPr>
              <a:t>Portland, ME 04101</a:t>
            </a:r>
            <a:endParaRPr lang="en-US" sz="1500" b="1" dirty="0">
              <a:effectLst/>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500" b="1" dirty="0">
                <a:solidFill>
                  <a:srgbClr val="FFFFFF"/>
                </a:solidFill>
                <a:effectLst/>
                <a:ea typeface="Calibri" panose="020F0502020204030204" pitchFamily="34" charset="0"/>
                <a:cs typeface="Arial" panose="020B0604020202020204" pitchFamily="34" charset="0"/>
              </a:rPr>
              <a:t>www.marketdecisions.com</a:t>
            </a:r>
            <a:endParaRPr lang="en-US" sz="1500" b="1" dirty="0">
              <a:effectLst/>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500" b="1" dirty="0">
                <a:solidFill>
                  <a:srgbClr val="FFFFFF"/>
                </a:solidFill>
                <a:effectLst/>
                <a:ea typeface="Calibri" panose="020F0502020204030204" pitchFamily="34" charset="0"/>
                <a:cs typeface="Arial" panose="020B0604020202020204" pitchFamily="34" charset="0"/>
              </a:rPr>
              <a:t>(207) 767-6440</a:t>
            </a:r>
          </a:p>
          <a:p>
            <a:pPr marL="0" marR="0" indent="457200">
              <a:spcBef>
                <a:spcPts val="0"/>
              </a:spcBef>
              <a:spcAft>
                <a:spcPts val="0"/>
              </a:spcAft>
            </a:pPr>
            <a:endParaRPr lang="en-US" sz="1600" b="1" dirty="0">
              <a:solidFill>
                <a:srgbClr val="FFFFFF"/>
              </a:solidFill>
              <a:ea typeface="Calibri" panose="020F0502020204030204" pitchFamily="34" charset="0"/>
              <a:cs typeface="Arial" panose="020B0604020202020204" pitchFamily="34" charset="0"/>
            </a:endParaRPr>
          </a:p>
          <a:p>
            <a:pPr marL="0" marR="0" indent="457200">
              <a:spcBef>
                <a:spcPts val="0"/>
              </a:spcBef>
              <a:spcAft>
                <a:spcPts val="0"/>
              </a:spcAft>
            </a:pPr>
            <a:r>
              <a:rPr lang="en-US" sz="1600" b="1" dirty="0">
                <a:solidFill>
                  <a:srgbClr val="FFFFFF"/>
                </a:solidFill>
                <a:effectLst/>
                <a:ea typeface="Calibri" panose="020F0502020204030204" pitchFamily="34" charset="0"/>
                <a:cs typeface="Arial" panose="020B0604020202020204" pitchFamily="34" charset="0"/>
              </a:rPr>
              <a:t>Prepared by:</a:t>
            </a:r>
            <a:endParaRPr lang="en-US" sz="1600" b="1" dirty="0">
              <a:solidFill>
                <a:srgbClr val="FFFFFF"/>
              </a:solidFill>
              <a:effectLst/>
              <a:highlight>
                <a:srgbClr val="961E50"/>
              </a:highlight>
              <a:ea typeface="Calibri" panose="020F0502020204030204" pitchFamily="34" charset="0"/>
              <a:cs typeface="Arial" panose="020B0604020202020204" pitchFamily="34" charset="0"/>
            </a:endParaRPr>
          </a:p>
          <a:p>
            <a:pPr marL="0" marR="0" indent="457200">
              <a:spcBef>
                <a:spcPts val="0"/>
              </a:spcBef>
              <a:spcAft>
                <a:spcPts val="0"/>
              </a:spcAft>
            </a:pPr>
            <a:r>
              <a:rPr lang="en-US" sz="1600" b="1" dirty="0">
                <a:solidFill>
                  <a:srgbClr val="FFFFFF"/>
                </a:solidFill>
                <a:effectLst/>
                <a:ea typeface="Calibri" panose="020F0502020204030204" pitchFamily="34" charset="0"/>
                <a:cs typeface="Arial" panose="020B0604020202020204" pitchFamily="34" charset="0"/>
              </a:rPr>
              <a:t>Mark Noyes, MPH</a:t>
            </a:r>
          </a:p>
          <a:p>
            <a:pPr marL="0" marR="0" indent="457200">
              <a:spcBef>
                <a:spcPts val="0"/>
              </a:spcBef>
              <a:spcAft>
                <a:spcPts val="0"/>
              </a:spcAft>
            </a:pPr>
            <a:r>
              <a:rPr lang="en-US" sz="1600" b="1" dirty="0">
                <a:solidFill>
                  <a:srgbClr val="FFFFFF"/>
                </a:solidFill>
                <a:effectLst/>
                <a:ea typeface="Calibri" panose="020F0502020204030204" pitchFamily="34" charset="0"/>
                <a:cs typeface="Arial" panose="020B0604020202020204" pitchFamily="34" charset="0"/>
              </a:rPr>
              <a:t>Candace Walsh, MA</a:t>
            </a:r>
          </a:p>
          <a:p>
            <a:pPr marL="0" marR="0" indent="457200">
              <a:spcBef>
                <a:spcPts val="0"/>
              </a:spcBef>
              <a:spcAft>
                <a:spcPts val="0"/>
              </a:spcAft>
            </a:pPr>
            <a:r>
              <a:rPr lang="en-US" sz="1600" b="1" dirty="0">
                <a:solidFill>
                  <a:srgbClr val="FFFFFF"/>
                </a:solidFill>
                <a:ea typeface="Calibri" panose="020F0502020204030204" pitchFamily="34" charset="0"/>
                <a:cs typeface="Arial" panose="020B0604020202020204" pitchFamily="34" charset="0"/>
              </a:rPr>
              <a:t>Anna Driscoll, BS</a:t>
            </a:r>
          </a:p>
          <a:p>
            <a:pPr marL="0" marR="0" indent="457200">
              <a:spcBef>
                <a:spcPts val="0"/>
              </a:spcBef>
              <a:spcAft>
                <a:spcPts val="0"/>
              </a:spcAft>
            </a:pPr>
            <a:r>
              <a:rPr lang="en-US" sz="1600" b="1" dirty="0" err="1">
                <a:solidFill>
                  <a:srgbClr val="FFFFFF"/>
                </a:solidFill>
                <a:effectLst/>
                <a:ea typeface="Calibri" panose="020F0502020204030204" pitchFamily="34" charset="0"/>
                <a:cs typeface="Arial" panose="020B0604020202020204" pitchFamily="34" charset="0"/>
              </a:rPr>
              <a:t>Nicholaus</a:t>
            </a:r>
            <a:r>
              <a:rPr lang="en-US" sz="1600" b="1" dirty="0">
                <a:solidFill>
                  <a:srgbClr val="FFFFFF"/>
                </a:solidFill>
                <a:effectLst/>
                <a:ea typeface="Calibri" panose="020F0502020204030204" pitchFamily="34" charset="0"/>
                <a:cs typeface="Arial" panose="020B0604020202020204" pitchFamily="34" charset="0"/>
              </a:rPr>
              <a:t> Johnson, MP</a:t>
            </a:r>
            <a:r>
              <a:rPr lang="en-US" sz="1600" b="1" dirty="0">
                <a:solidFill>
                  <a:srgbClr val="FFFFFF"/>
                </a:solidFill>
                <a:ea typeface="Calibri" panose="020F0502020204030204" pitchFamily="34" charset="0"/>
                <a:cs typeface="Arial" panose="020B0604020202020204" pitchFamily="34" charset="0"/>
              </a:rPr>
              <a:t>H</a:t>
            </a:r>
          </a:p>
          <a:p>
            <a:pPr marL="0" marR="0" indent="457200">
              <a:spcBef>
                <a:spcPts val="0"/>
              </a:spcBef>
              <a:spcAft>
                <a:spcPts val="0"/>
              </a:spcAft>
            </a:pPr>
            <a:r>
              <a:rPr lang="en-US" sz="1600" b="1" dirty="0">
                <a:solidFill>
                  <a:srgbClr val="FFFFFF"/>
                </a:solidFill>
                <a:effectLst/>
                <a:ea typeface="Calibri" panose="020F0502020204030204" pitchFamily="34" charset="0"/>
                <a:cs typeface="Arial" panose="020B0604020202020204" pitchFamily="34" charset="0"/>
              </a:rPr>
              <a:t>Krista Wohl, MS</a:t>
            </a:r>
            <a:endParaRPr lang="en-US" sz="1600" b="1"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FFFFFF"/>
                </a:solidFill>
                <a:effectLst/>
                <a:ea typeface="Calibri" panose="020F0502020204030204" pitchFamily="34" charset="0"/>
                <a:cs typeface="Arial" panose="020B0604020202020204" pitchFamily="34" charset="0"/>
              </a:rPr>
              <a:t> </a:t>
            </a: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600" dirty="0">
                <a:solidFill>
                  <a:srgbClr val="FFFFFF"/>
                </a:solidFill>
                <a:effectLst/>
                <a:ea typeface="Calibri" panose="020F0502020204030204" pitchFamily="34" charset="0"/>
                <a:cs typeface="Arial" panose="020B0604020202020204" pitchFamily="34" charset="0"/>
              </a:rPr>
              <a:t> </a:t>
            </a:r>
            <a:endParaRPr lang="en-US" sz="1600" dirty="0">
              <a:effectLst/>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600" dirty="0">
                <a:solidFill>
                  <a:srgbClr val="FFFFFF"/>
                </a:solidFill>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pic>
        <p:nvPicPr>
          <p:cNvPr id="7" name="Picture 6" descr="The logo of Market Decisions Research">
            <a:extLst>
              <a:ext uri="{FF2B5EF4-FFF2-40B4-BE49-F238E27FC236}">
                <a16:creationId xmlns:a16="http://schemas.microsoft.com/office/drawing/2014/main" id="{D0BB3043-EEE3-4010-8A2E-35E097FA45F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1600" y="142557"/>
            <a:ext cx="3108960" cy="883285"/>
          </a:xfrm>
          <a:prstGeom prst="rect">
            <a:avLst/>
          </a:prstGeom>
        </p:spPr>
      </p:pic>
      <p:pic>
        <p:nvPicPr>
          <p:cNvPr id="3" name="Picture 2" descr="Logo&#10;&#10;Description automatically generated with low confidence">
            <a:extLst>
              <a:ext uri="{FF2B5EF4-FFF2-40B4-BE49-F238E27FC236}">
                <a16:creationId xmlns:a16="http://schemas.microsoft.com/office/drawing/2014/main" id="{F93D7ADA-392D-5BA8-7EBA-EC2CC8C28E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69" y="4530978"/>
            <a:ext cx="3229475" cy="792136"/>
          </a:xfrm>
          <a:prstGeom prst="rect">
            <a:avLst/>
          </a:prstGeom>
        </p:spPr>
      </p:pic>
    </p:spTree>
    <p:extLst>
      <p:ext uri="{BB962C8B-B14F-4D97-AF65-F5344CB8AC3E}">
        <p14:creationId xmlns:p14="http://schemas.microsoft.com/office/powerpoint/2010/main" val="4070071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6EF6F4-4437-4491-BA8E-8E834AB483C1}"/>
              </a:ext>
            </a:extLst>
          </p:cNvPr>
          <p:cNvSpPr>
            <a:spLocks noGrp="1"/>
          </p:cNvSpPr>
          <p:nvPr>
            <p:ph type="body" sz="quarter" idx="11"/>
          </p:nvPr>
        </p:nvSpPr>
        <p:spPr/>
        <p:txBody>
          <a:bodyPr>
            <a:normAutofit/>
          </a:bodyPr>
          <a:lstStyle/>
          <a:p>
            <a:r>
              <a:rPr lang="en-US" dirty="0" err="1"/>
              <a:t>HireAbility</a:t>
            </a:r>
            <a:r>
              <a:rPr lang="en-US" dirty="0"/>
              <a:t> Consumer Experience Core Metrics</a:t>
            </a:r>
          </a:p>
        </p:txBody>
      </p:sp>
    </p:spTree>
    <p:extLst>
      <p:ext uri="{BB962C8B-B14F-4D97-AF65-F5344CB8AC3E}">
        <p14:creationId xmlns:p14="http://schemas.microsoft.com/office/powerpoint/2010/main" val="405700372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457200" y="815320"/>
            <a:ext cx="8342851" cy="440108"/>
          </a:xfrm>
        </p:spPr>
        <p:txBody>
          <a:bodyPr>
            <a:noAutofit/>
          </a:bodyPr>
          <a:lstStyle/>
          <a:p>
            <a:r>
              <a:rPr lang="en-US" sz="2400" dirty="0">
                <a:latin typeface="Arial" panose="020B0604020202020204" pitchFamily="34" charset="0"/>
              </a:rPr>
              <a:t>There are differences in feedback by District which may identify local foci for quality improvement.</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a:xfrm>
            <a:off x="457200" y="1501385"/>
            <a:ext cx="8195165" cy="5251508"/>
          </a:xfrm>
        </p:spPr>
        <p:txBody>
          <a:bodyPr>
            <a:normAutofit fontScale="85000" lnSpcReduction="10000"/>
          </a:bodyPr>
          <a:lstStyle/>
          <a:p>
            <a:pPr marL="0" indent="0">
              <a:lnSpc>
                <a:spcPct val="120000"/>
              </a:lnSpc>
              <a:spcBef>
                <a:spcPts val="0"/>
              </a:spcBef>
              <a:buNone/>
            </a:pPr>
            <a:r>
              <a:rPr lang="en-US" sz="2300" b="1" dirty="0"/>
              <a:t>Rutland-Bennington</a:t>
            </a:r>
          </a:p>
          <a:p>
            <a:pPr lvl="1">
              <a:lnSpc>
                <a:spcPct val="120000"/>
              </a:lnSpc>
              <a:spcBef>
                <a:spcPts val="0"/>
              </a:spcBef>
            </a:pPr>
            <a:r>
              <a:rPr lang="en-US" sz="1900" dirty="0" err="1"/>
              <a:t>HireAbility</a:t>
            </a:r>
            <a:r>
              <a:rPr lang="en-US" sz="1900" dirty="0"/>
              <a:t> Counselors or staff did not return calls, emails or follow up</a:t>
            </a:r>
          </a:p>
          <a:p>
            <a:pPr lvl="1">
              <a:lnSpc>
                <a:spcPct val="120000"/>
              </a:lnSpc>
              <a:spcBef>
                <a:spcPts val="0"/>
              </a:spcBef>
            </a:pPr>
            <a:r>
              <a:rPr lang="en-US" sz="1900" dirty="0"/>
              <a:t> </a:t>
            </a:r>
            <a:r>
              <a:rPr lang="en-US" sz="1900" dirty="0" err="1"/>
              <a:t>HireAbility</a:t>
            </a:r>
            <a:r>
              <a:rPr lang="en-US" sz="1900" dirty="0"/>
              <a:t> Counselor was not helpful or supportive</a:t>
            </a:r>
          </a:p>
          <a:p>
            <a:pPr lvl="1">
              <a:lnSpc>
                <a:spcPct val="120000"/>
              </a:lnSpc>
              <a:spcBef>
                <a:spcPts val="0"/>
              </a:spcBef>
            </a:pPr>
            <a:r>
              <a:rPr lang="en-US" sz="1900" dirty="0"/>
              <a:t>Services offered were not effective</a:t>
            </a:r>
          </a:p>
          <a:p>
            <a:pPr lvl="1">
              <a:lnSpc>
                <a:spcPct val="120000"/>
              </a:lnSpc>
              <a:spcBef>
                <a:spcPts val="0"/>
              </a:spcBef>
            </a:pPr>
            <a:r>
              <a:rPr lang="en-US" sz="1900" dirty="0"/>
              <a:t>Consumer received no help in reaching plan or goals</a:t>
            </a:r>
          </a:p>
          <a:p>
            <a:pPr marL="0" indent="0">
              <a:lnSpc>
                <a:spcPct val="120000"/>
              </a:lnSpc>
              <a:spcBef>
                <a:spcPts val="0"/>
              </a:spcBef>
              <a:buNone/>
            </a:pPr>
            <a:endParaRPr lang="en-US" sz="2300" dirty="0"/>
          </a:p>
          <a:p>
            <a:pPr marL="0" indent="0">
              <a:lnSpc>
                <a:spcPct val="120000"/>
              </a:lnSpc>
              <a:spcBef>
                <a:spcPts val="0"/>
              </a:spcBef>
              <a:buNone/>
            </a:pPr>
            <a:r>
              <a:rPr lang="en-US" sz="2300" b="1" dirty="0"/>
              <a:t>Burlington-Middlebury</a:t>
            </a:r>
          </a:p>
          <a:p>
            <a:pPr lvl="1">
              <a:lnSpc>
                <a:spcPct val="120000"/>
              </a:lnSpc>
              <a:spcBef>
                <a:spcPts val="0"/>
              </a:spcBef>
            </a:pPr>
            <a:r>
              <a:rPr lang="en-US" sz="1900" dirty="0"/>
              <a:t>Better communication is needed, Counselor would not listen, dismissed concerns</a:t>
            </a:r>
          </a:p>
          <a:p>
            <a:pPr lvl="1">
              <a:lnSpc>
                <a:spcPct val="120000"/>
              </a:lnSpc>
              <a:spcBef>
                <a:spcPts val="0"/>
              </a:spcBef>
            </a:pPr>
            <a:r>
              <a:rPr lang="en-US" sz="1900" dirty="0" err="1"/>
              <a:t>HireAbility</a:t>
            </a:r>
            <a:r>
              <a:rPr lang="en-US" sz="1900" dirty="0"/>
              <a:t> Counselor needs to make more effort, consumer does all the work</a:t>
            </a:r>
          </a:p>
          <a:p>
            <a:pPr lvl="1">
              <a:lnSpc>
                <a:spcPct val="120000"/>
              </a:lnSpc>
              <a:spcBef>
                <a:spcPts val="0"/>
              </a:spcBef>
            </a:pPr>
            <a:r>
              <a:rPr lang="en-US" sz="1900" dirty="0"/>
              <a:t>Services offered were not effective, need more guidance, support, explanation </a:t>
            </a:r>
          </a:p>
          <a:p>
            <a:pPr lvl="1">
              <a:lnSpc>
                <a:spcPct val="120000"/>
              </a:lnSpc>
              <a:spcBef>
                <a:spcPts val="0"/>
              </a:spcBef>
            </a:pPr>
            <a:endParaRPr lang="en-US" sz="1900" dirty="0"/>
          </a:p>
          <a:p>
            <a:pPr lvl="1">
              <a:lnSpc>
                <a:spcPct val="120000"/>
              </a:lnSpc>
              <a:spcBef>
                <a:spcPts val="0"/>
              </a:spcBef>
            </a:pPr>
            <a:endParaRPr lang="en-US" sz="1900" dirty="0"/>
          </a:p>
          <a:p>
            <a:pPr marL="0" indent="0">
              <a:lnSpc>
                <a:spcPct val="120000"/>
              </a:lnSpc>
              <a:spcBef>
                <a:spcPts val="0"/>
              </a:spcBef>
              <a:buNone/>
            </a:pPr>
            <a:r>
              <a:rPr lang="en-US" sz="2300" b="1" dirty="0"/>
              <a:t>Barre-Morrisville</a:t>
            </a:r>
          </a:p>
          <a:p>
            <a:pPr lvl="1">
              <a:lnSpc>
                <a:spcPct val="120000"/>
              </a:lnSpc>
              <a:spcBef>
                <a:spcPts val="0"/>
              </a:spcBef>
            </a:pPr>
            <a:r>
              <a:rPr lang="en-US" sz="1900" dirty="0" err="1"/>
              <a:t>HireAbility</a:t>
            </a:r>
            <a:r>
              <a:rPr lang="en-US" sz="1900" dirty="0"/>
              <a:t> Counselor needs to make more effort, consumer does all the work</a:t>
            </a:r>
          </a:p>
          <a:p>
            <a:pPr lvl="1">
              <a:lnSpc>
                <a:spcPct val="120000"/>
              </a:lnSpc>
              <a:spcBef>
                <a:spcPts val="0"/>
              </a:spcBef>
            </a:pPr>
            <a:r>
              <a:rPr lang="en-US" sz="1900" dirty="0"/>
              <a:t>Application process was difficult, complicated</a:t>
            </a:r>
          </a:p>
          <a:p>
            <a:pPr lvl="1">
              <a:lnSpc>
                <a:spcPct val="120000"/>
              </a:lnSpc>
              <a:spcBef>
                <a:spcPts val="0"/>
              </a:spcBef>
            </a:pPr>
            <a:r>
              <a:rPr lang="en-US" sz="1900" dirty="0"/>
              <a:t>Need more information about services</a:t>
            </a:r>
          </a:p>
          <a:p>
            <a:pPr lvl="1">
              <a:lnSpc>
                <a:spcPct val="120000"/>
              </a:lnSpc>
              <a:spcBef>
                <a:spcPts val="0"/>
              </a:spcBef>
            </a:pPr>
            <a:endParaRPr lang="en-US" sz="1900" dirty="0"/>
          </a:p>
          <a:p>
            <a:pPr lvl="1">
              <a:lnSpc>
                <a:spcPct val="120000"/>
              </a:lnSpc>
              <a:spcBef>
                <a:spcPts val="0"/>
              </a:spcBef>
            </a:pPr>
            <a:endParaRPr lang="en-US" sz="1900" dirty="0"/>
          </a:p>
          <a:p>
            <a:pPr marL="0" indent="0">
              <a:buNone/>
            </a:pPr>
            <a:endParaRPr lang="en-US" sz="1800" dirty="0"/>
          </a:p>
        </p:txBody>
      </p:sp>
    </p:spTree>
    <p:extLst>
      <p:ext uri="{BB962C8B-B14F-4D97-AF65-F5344CB8AC3E}">
        <p14:creationId xmlns:p14="http://schemas.microsoft.com/office/powerpoint/2010/main" val="13348463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474417" y="632089"/>
            <a:ext cx="8342851" cy="590585"/>
          </a:xfrm>
        </p:spPr>
        <p:txBody>
          <a:bodyPr>
            <a:noAutofit/>
          </a:bodyPr>
          <a:lstStyle/>
          <a:p>
            <a:r>
              <a:rPr lang="en-US" sz="2400" dirty="0">
                <a:latin typeface="Arial" panose="020B0604020202020204" pitchFamily="34" charset="0"/>
              </a:rPr>
              <a:t>There are differences in feedback by District which may identify local foci for quality improvement.</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a:xfrm>
            <a:off x="474417" y="1492507"/>
            <a:ext cx="8195165" cy="5251508"/>
          </a:xfrm>
        </p:spPr>
        <p:txBody>
          <a:bodyPr>
            <a:normAutofit/>
          </a:bodyPr>
          <a:lstStyle/>
          <a:p>
            <a:pPr marL="0" indent="0">
              <a:lnSpc>
                <a:spcPct val="120000"/>
              </a:lnSpc>
              <a:spcBef>
                <a:spcPts val="0"/>
              </a:spcBef>
              <a:buNone/>
            </a:pPr>
            <a:r>
              <a:rPr lang="en-US" sz="2000" b="1" dirty="0"/>
              <a:t>Newport-St Albans</a:t>
            </a:r>
          </a:p>
          <a:p>
            <a:pPr lvl="1">
              <a:lnSpc>
                <a:spcPct val="120000"/>
              </a:lnSpc>
              <a:spcBef>
                <a:spcPts val="0"/>
              </a:spcBef>
            </a:pPr>
            <a:r>
              <a:rPr lang="en-US" sz="1600" dirty="0" err="1"/>
              <a:t>HireAbility</a:t>
            </a:r>
            <a:r>
              <a:rPr lang="en-US" sz="1600" dirty="0"/>
              <a:t> Counselor needs to make more effort, consumer does all the work</a:t>
            </a:r>
          </a:p>
          <a:p>
            <a:pPr lvl="1">
              <a:lnSpc>
                <a:spcPct val="120000"/>
              </a:lnSpc>
              <a:spcBef>
                <a:spcPts val="0"/>
              </a:spcBef>
            </a:pPr>
            <a:r>
              <a:rPr lang="en-US" sz="1600" dirty="0"/>
              <a:t>Need more information about services</a:t>
            </a:r>
          </a:p>
          <a:p>
            <a:pPr marL="0" indent="0">
              <a:lnSpc>
                <a:spcPct val="100000"/>
              </a:lnSpc>
              <a:spcBef>
                <a:spcPts val="0"/>
              </a:spcBef>
              <a:buNone/>
            </a:pPr>
            <a:endParaRPr lang="en-US" sz="1600" b="1" dirty="0"/>
          </a:p>
          <a:p>
            <a:pPr marL="0" indent="0">
              <a:lnSpc>
                <a:spcPct val="100000"/>
              </a:lnSpc>
              <a:spcBef>
                <a:spcPts val="0"/>
              </a:spcBef>
              <a:buNone/>
            </a:pPr>
            <a:r>
              <a:rPr lang="en-US" sz="2000" b="1" dirty="0"/>
              <a:t>St Johnsbury-White River Junction</a:t>
            </a:r>
          </a:p>
          <a:p>
            <a:pPr lvl="1">
              <a:lnSpc>
                <a:spcPct val="100000"/>
              </a:lnSpc>
              <a:spcBef>
                <a:spcPts val="0"/>
              </a:spcBef>
            </a:pPr>
            <a:r>
              <a:rPr lang="en-US" sz="1600" dirty="0"/>
              <a:t>Consumer did not receive job search help, did not receive employment</a:t>
            </a:r>
          </a:p>
          <a:p>
            <a:pPr lvl="1">
              <a:lnSpc>
                <a:spcPct val="100000"/>
              </a:lnSpc>
              <a:spcBef>
                <a:spcPts val="0"/>
              </a:spcBef>
            </a:pPr>
            <a:r>
              <a:rPr lang="en-US" sz="1600" dirty="0"/>
              <a:t>Consumer did not receive help in reaching plan or goals</a:t>
            </a:r>
          </a:p>
          <a:p>
            <a:pPr lvl="1">
              <a:lnSpc>
                <a:spcPct val="100000"/>
              </a:lnSpc>
              <a:spcBef>
                <a:spcPts val="0"/>
              </a:spcBef>
            </a:pPr>
            <a:r>
              <a:rPr lang="en-US" sz="1600" dirty="0"/>
              <a:t>Application process was difficult, complicated</a:t>
            </a:r>
          </a:p>
          <a:p>
            <a:pPr lvl="1">
              <a:lnSpc>
                <a:spcPct val="100000"/>
              </a:lnSpc>
              <a:spcBef>
                <a:spcPts val="0"/>
              </a:spcBef>
            </a:pPr>
            <a:r>
              <a:rPr lang="en-US" sz="1600" dirty="0"/>
              <a:t>Services offered by </a:t>
            </a:r>
            <a:r>
              <a:rPr lang="en-US" sz="1600" dirty="0" err="1"/>
              <a:t>HireAbility</a:t>
            </a:r>
            <a:r>
              <a:rPr lang="en-US" sz="1600" dirty="0"/>
              <a:t> were not effective</a:t>
            </a:r>
          </a:p>
          <a:p>
            <a:pPr lvl="1">
              <a:lnSpc>
                <a:spcPct val="100000"/>
              </a:lnSpc>
              <a:spcBef>
                <a:spcPts val="0"/>
              </a:spcBef>
            </a:pPr>
            <a:endParaRPr lang="en-US" sz="1600" dirty="0"/>
          </a:p>
          <a:p>
            <a:pPr marL="457200" lvl="1" indent="0">
              <a:lnSpc>
                <a:spcPct val="100000"/>
              </a:lnSpc>
              <a:spcBef>
                <a:spcPts val="0"/>
              </a:spcBef>
              <a:buNone/>
            </a:pPr>
            <a:endParaRPr lang="en-US" sz="1600" dirty="0"/>
          </a:p>
          <a:p>
            <a:pPr marL="0" indent="0">
              <a:lnSpc>
                <a:spcPct val="100000"/>
              </a:lnSpc>
              <a:spcBef>
                <a:spcPts val="0"/>
              </a:spcBef>
              <a:buNone/>
            </a:pPr>
            <a:r>
              <a:rPr lang="en-US" sz="2000" b="1" dirty="0"/>
              <a:t>Brattleboro-Springfield</a:t>
            </a:r>
          </a:p>
          <a:p>
            <a:pPr lvl="1">
              <a:lnSpc>
                <a:spcPct val="100000"/>
              </a:lnSpc>
              <a:spcBef>
                <a:spcPts val="0"/>
              </a:spcBef>
            </a:pPr>
            <a:r>
              <a:rPr lang="en-US" sz="1600" dirty="0" err="1"/>
              <a:t>HireAbility</a:t>
            </a:r>
            <a:r>
              <a:rPr lang="en-US" sz="1600" dirty="0"/>
              <a:t> Counselors or staff did not return calls, emails or follow up</a:t>
            </a:r>
          </a:p>
          <a:p>
            <a:pPr lvl="1">
              <a:lnSpc>
                <a:spcPct val="100000"/>
              </a:lnSpc>
              <a:spcBef>
                <a:spcPts val="0"/>
              </a:spcBef>
            </a:pPr>
            <a:r>
              <a:rPr lang="en-US" sz="1600" dirty="0"/>
              <a:t>Consumer needs more information about the services offered</a:t>
            </a:r>
          </a:p>
          <a:p>
            <a:pPr lvl="1">
              <a:lnSpc>
                <a:spcPct val="100000"/>
              </a:lnSpc>
              <a:spcBef>
                <a:spcPts val="0"/>
              </a:spcBef>
            </a:pPr>
            <a:r>
              <a:rPr lang="en-US" sz="1600" dirty="0"/>
              <a:t>Consumer did not achieve goals, needs guidance</a:t>
            </a:r>
          </a:p>
          <a:p>
            <a:pPr lvl="1">
              <a:lnSpc>
                <a:spcPct val="100000"/>
              </a:lnSpc>
              <a:spcBef>
                <a:spcPts val="0"/>
              </a:spcBef>
            </a:pPr>
            <a:r>
              <a:rPr lang="en-US" sz="1600" dirty="0" err="1"/>
              <a:t>HireAbility</a:t>
            </a:r>
            <a:r>
              <a:rPr lang="en-US" sz="1600" dirty="0"/>
              <a:t> Counselor did not listen, dismissed concerns</a:t>
            </a:r>
          </a:p>
          <a:p>
            <a:pPr>
              <a:lnSpc>
                <a:spcPct val="100000"/>
              </a:lnSpc>
              <a:spcBef>
                <a:spcPts val="0"/>
              </a:spcBef>
            </a:pPr>
            <a:endParaRPr lang="en-US" sz="2000" b="1" dirty="0"/>
          </a:p>
          <a:p>
            <a:pPr lvl="1">
              <a:lnSpc>
                <a:spcPct val="100000"/>
              </a:lnSpc>
              <a:spcBef>
                <a:spcPts val="0"/>
              </a:spcBef>
              <a:buClr>
                <a:schemeClr val="tx1"/>
              </a:buClr>
            </a:pPr>
            <a:endParaRPr lang="en-US" sz="1400" b="1" dirty="0"/>
          </a:p>
          <a:p>
            <a:pPr marL="0" indent="0">
              <a:lnSpc>
                <a:spcPct val="100000"/>
              </a:lnSpc>
              <a:spcBef>
                <a:spcPts val="0"/>
              </a:spcBef>
              <a:buNone/>
            </a:pPr>
            <a:endParaRPr lang="en-US" sz="1800" dirty="0"/>
          </a:p>
          <a:p>
            <a:pPr marL="0" indent="0">
              <a:buNone/>
            </a:pPr>
            <a:endParaRPr lang="en-US" sz="1800" dirty="0"/>
          </a:p>
        </p:txBody>
      </p:sp>
    </p:spTree>
    <p:extLst>
      <p:ext uri="{BB962C8B-B14F-4D97-AF65-F5344CB8AC3E}">
        <p14:creationId xmlns:p14="http://schemas.microsoft.com/office/powerpoint/2010/main" val="13105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857EF-D8BE-4822-90B2-8C85B8EE9A84}"/>
              </a:ext>
            </a:extLst>
          </p:cNvPr>
          <p:cNvSpPr>
            <a:spLocks noGrp="1"/>
          </p:cNvSpPr>
          <p:nvPr>
            <p:ph type="title"/>
          </p:nvPr>
        </p:nvSpPr>
        <p:spPr>
          <a:xfrm>
            <a:off x="457200" y="403930"/>
            <a:ext cx="7973736" cy="693350"/>
          </a:xfrm>
        </p:spPr>
        <p:txBody>
          <a:bodyPr>
            <a:noAutofit/>
          </a:bodyPr>
          <a:lstStyle/>
          <a:p>
            <a:r>
              <a:rPr lang="en-US" sz="2400" dirty="0">
                <a:latin typeface="Arial" panose="020B0604020202020204" pitchFamily="34" charset="0"/>
              </a:rPr>
              <a:t>What are the </a:t>
            </a:r>
            <a:r>
              <a:rPr lang="en-US" sz="2400" dirty="0" err="1">
                <a:latin typeface="Arial" panose="020B0604020202020204" pitchFamily="34" charset="0"/>
              </a:rPr>
              <a:t>HireAbility</a:t>
            </a:r>
            <a:r>
              <a:rPr lang="en-US" sz="2400" dirty="0">
                <a:latin typeface="Arial" panose="020B0604020202020204" pitchFamily="34" charset="0"/>
              </a:rPr>
              <a:t> Consumer Experience Core Metrics?</a:t>
            </a:r>
          </a:p>
        </p:txBody>
      </p:sp>
      <p:sp>
        <p:nvSpPr>
          <p:cNvPr id="3" name="Text Placeholder 2">
            <a:extLst>
              <a:ext uri="{FF2B5EF4-FFF2-40B4-BE49-F238E27FC236}">
                <a16:creationId xmlns:a16="http://schemas.microsoft.com/office/drawing/2014/main" id="{EA765F78-E955-4265-9968-82C48CDB2B27}"/>
              </a:ext>
            </a:extLst>
          </p:cNvPr>
          <p:cNvSpPr>
            <a:spLocks noGrp="1"/>
          </p:cNvSpPr>
          <p:nvPr>
            <p:ph type="body" sz="quarter" idx="10"/>
          </p:nvPr>
        </p:nvSpPr>
        <p:spPr/>
        <p:txBody>
          <a:bodyPr>
            <a:normAutofit fontScale="62500" lnSpcReduction="20000"/>
          </a:bodyPr>
          <a:lstStyle/>
          <a:p>
            <a:pPr marL="0" indent="0">
              <a:buNone/>
            </a:pPr>
            <a:r>
              <a:rPr lang="en-US" sz="3800" b="1" dirty="0"/>
              <a:t>The core metrics are the broad measures of the </a:t>
            </a:r>
            <a:r>
              <a:rPr lang="en-US" sz="3800" b="1" dirty="0" err="1"/>
              <a:t>HireAbility</a:t>
            </a:r>
            <a:r>
              <a:rPr lang="en-US" sz="3800" b="1" dirty="0"/>
              <a:t> consumer experience.</a:t>
            </a:r>
          </a:p>
          <a:p>
            <a:endParaRPr lang="en-US" dirty="0"/>
          </a:p>
          <a:p>
            <a:pPr>
              <a:spcAft>
                <a:spcPts val="1000"/>
              </a:spcAft>
            </a:pPr>
            <a:r>
              <a:rPr lang="en-US" sz="3400" dirty="0"/>
              <a:t>These core metrics provide key measures of the consumer experience that can be compared across concept, across groups, and trended year to year. </a:t>
            </a:r>
          </a:p>
          <a:p>
            <a:pPr>
              <a:spcAft>
                <a:spcPts val="1000"/>
              </a:spcAft>
            </a:pPr>
            <a:r>
              <a:rPr lang="en-US" sz="3400" dirty="0"/>
              <a:t>They allow comparison of results across </a:t>
            </a:r>
            <a:r>
              <a:rPr lang="en-US" sz="3400" dirty="0" err="1"/>
              <a:t>HireAbility</a:t>
            </a:r>
            <a:r>
              <a:rPr lang="en-US" sz="3400" dirty="0"/>
              <a:t> agencies using similar metrics.</a:t>
            </a:r>
          </a:p>
          <a:p>
            <a:pPr>
              <a:spcAft>
                <a:spcPts val="1000"/>
              </a:spcAft>
            </a:pPr>
            <a:r>
              <a:rPr lang="en-US" sz="3400" dirty="0"/>
              <a:t>These results can easily be reported as a dashboard of consumer experience. </a:t>
            </a:r>
          </a:p>
          <a:p>
            <a:pPr>
              <a:spcAft>
                <a:spcPts val="1000"/>
              </a:spcAft>
            </a:pPr>
            <a:r>
              <a:rPr lang="en-US" sz="3400" dirty="0"/>
              <a:t>Some are comprised of domains, which are calculated by combining a number of questions.</a:t>
            </a:r>
          </a:p>
          <a:p>
            <a:pPr>
              <a:spcAft>
                <a:spcPts val="1000"/>
              </a:spcAft>
            </a:pPr>
            <a:r>
              <a:rPr lang="en-US" sz="3400" dirty="0"/>
              <a:t>Others are individual questions.</a:t>
            </a:r>
          </a:p>
          <a:p>
            <a:pPr>
              <a:spcAft>
                <a:spcPts val="1000"/>
              </a:spcAft>
            </a:pPr>
            <a:r>
              <a:rPr lang="en-US" sz="3400" dirty="0"/>
              <a:t>For HireAbility VT, we report nine core metrics including six domains and three key questions.</a:t>
            </a:r>
          </a:p>
        </p:txBody>
      </p:sp>
    </p:spTree>
    <p:extLst>
      <p:ext uri="{BB962C8B-B14F-4D97-AF65-F5344CB8AC3E}">
        <p14:creationId xmlns:p14="http://schemas.microsoft.com/office/powerpoint/2010/main" val="232702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5DED8-557F-44A9-8999-5805DDD56F09}"/>
              </a:ext>
            </a:extLst>
          </p:cNvPr>
          <p:cNvSpPr>
            <a:spLocks noGrp="1"/>
          </p:cNvSpPr>
          <p:nvPr>
            <p:ph type="title"/>
          </p:nvPr>
        </p:nvSpPr>
        <p:spPr>
          <a:xfrm>
            <a:off x="457199" y="365760"/>
            <a:ext cx="8359630" cy="440108"/>
          </a:xfrm>
        </p:spPr>
        <p:txBody>
          <a:bodyPr>
            <a:noAutofit/>
          </a:bodyPr>
          <a:lstStyle/>
          <a:p>
            <a:r>
              <a:rPr lang="en-US" sz="2400" dirty="0">
                <a:latin typeface="Arial" panose="020B0604020202020204" pitchFamily="34" charset="0"/>
              </a:rPr>
              <a:t>Calculation of </a:t>
            </a:r>
            <a:r>
              <a:rPr lang="en-US" sz="2400" dirty="0" err="1">
                <a:latin typeface="Arial" panose="020B0604020202020204" pitchFamily="34" charset="0"/>
              </a:rPr>
              <a:t>HireAbility</a:t>
            </a:r>
            <a:r>
              <a:rPr lang="en-US" sz="2400" dirty="0">
                <a:latin typeface="Arial" panose="020B0604020202020204" pitchFamily="34" charset="0"/>
              </a:rPr>
              <a:t> Consumer Experience Core Metrics</a:t>
            </a:r>
          </a:p>
        </p:txBody>
      </p:sp>
      <p:sp>
        <p:nvSpPr>
          <p:cNvPr id="3" name="Text Placeholder 2">
            <a:extLst>
              <a:ext uri="{FF2B5EF4-FFF2-40B4-BE49-F238E27FC236}">
                <a16:creationId xmlns:a16="http://schemas.microsoft.com/office/drawing/2014/main" id="{1155CC80-E0B5-4609-800A-250793E37350}"/>
              </a:ext>
            </a:extLst>
          </p:cNvPr>
          <p:cNvSpPr>
            <a:spLocks noGrp="1"/>
          </p:cNvSpPr>
          <p:nvPr>
            <p:ph type="body" sz="quarter" idx="10"/>
          </p:nvPr>
        </p:nvSpPr>
        <p:spPr/>
        <p:txBody>
          <a:bodyPr>
            <a:normAutofit fontScale="92500" lnSpcReduction="20000"/>
          </a:bodyPr>
          <a:lstStyle/>
          <a:p>
            <a:pPr marL="0" indent="0">
              <a:spcAft>
                <a:spcPts val="1000"/>
              </a:spcAft>
              <a:buNone/>
            </a:pPr>
            <a:r>
              <a:rPr lang="en-US" sz="2200" b="1" dirty="0"/>
              <a:t>The consumer experience core metrics all use a common 0 to 100 scale.</a:t>
            </a:r>
          </a:p>
          <a:p>
            <a:pPr lvl="1">
              <a:spcBef>
                <a:spcPts val="1000"/>
              </a:spcBef>
              <a:spcAft>
                <a:spcPts val="1000"/>
              </a:spcAft>
              <a:buClrTx/>
            </a:pPr>
            <a:r>
              <a:rPr lang="en-US" sz="2200" dirty="0"/>
              <a:t>The most positive result is bound to 100.</a:t>
            </a:r>
          </a:p>
          <a:p>
            <a:pPr lvl="1">
              <a:spcBef>
                <a:spcPts val="1000"/>
              </a:spcBef>
              <a:spcAft>
                <a:spcPts val="1000"/>
              </a:spcAft>
              <a:buClrTx/>
            </a:pPr>
            <a:r>
              <a:rPr lang="en-US" sz="2200" dirty="0"/>
              <a:t>The least positive result is bound to 0.</a:t>
            </a:r>
          </a:p>
          <a:p>
            <a:pPr lvl="1">
              <a:spcBef>
                <a:spcPts val="1000"/>
              </a:spcBef>
              <a:spcAft>
                <a:spcPts val="1000"/>
              </a:spcAft>
              <a:buClrTx/>
            </a:pPr>
            <a:r>
              <a:rPr lang="en-US" sz="2200" dirty="0"/>
              <a:t>There are even intervals for all responses between.</a:t>
            </a:r>
          </a:p>
          <a:p>
            <a:pPr lvl="1">
              <a:spcBef>
                <a:spcPts val="1000"/>
              </a:spcBef>
              <a:spcAft>
                <a:spcPts val="1000"/>
              </a:spcAft>
              <a:buClrTx/>
            </a:pPr>
            <a:r>
              <a:rPr lang="en-US" sz="2200" dirty="0"/>
              <a:t>Each metric is the average of all scores.</a:t>
            </a:r>
          </a:p>
          <a:p>
            <a:pPr marL="0" indent="0">
              <a:spcAft>
                <a:spcPts val="1000"/>
              </a:spcAft>
              <a:buNone/>
            </a:pPr>
            <a:endParaRPr lang="en-US" sz="2200" dirty="0"/>
          </a:p>
          <a:p>
            <a:pPr marL="0" lvl="1" indent="0">
              <a:spcBef>
                <a:spcPts val="1000"/>
              </a:spcBef>
              <a:spcAft>
                <a:spcPts val="1000"/>
              </a:spcAft>
              <a:buClrTx/>
              <a:buNone/>
            </a:pPr>
            <a:r>
              <a:rPr lang="en-US" sz="2200" b="1" dirty="0"/>
              <a:t>The higher the score the more satisfied the consumer or the more positively they view their experience.</a:t>
            </a:r>
          </a:p>
          <a:p>
            <a:pPr marL="742950" lvl="2" indent="-342900">
              <a:spcBef>
                <a:spcPts val="1000"/>
              </a:spcBef>
              <a:spcAft>
                <a:spcPts val="1000"/>
              </a:spcAft>
              <a:buClrTx/>
            </a:pPr>
            <a:r>
              <a:rPr lang="en-US" sz="2200" dirty="0"/>
              <a:t>A score of 100 would represent an extremely positive experience among </a:t>
            </a:r>
            <a:r>
              <a:rPr lang="en-US" sz="2200" dirty="0" err="1"/>
              <a:t>HireAbility</a:t>
            </a:r>
            <a:r>
              <a:rPr lang="en-US" sz="2200" dirty="0"/>
              <a:t> consumers. </a:t>
            </a:r>
          </a:p>
          <a:p>
            <a:pPr marL="742950" lvl="2" indent="-342900">
              <a:spcBef>
                <a:spcPts val="1000"/>
              </a:spcBef>
              <a:spcAft>
                <a:spcPts val="1000"/>
              </a:spcAft>
              <a:buClrTx/>
            </a:pPr>
            <a:r>
              <a:rPr lang="en-US" sz="2200" dirty="0"/>
              <a:t>A score of zero would imply an extremely negative experience.</a:t>
            </a:r>
          </a:p>
          <a:p>
            <a:endParaRPr lang="en-US" dirty="0"/>
          </a:p>
        </p:txBody>
      </p:sp>
    </p:spTree>
    <p:extLst>
      <p:ext uri="{BB962C8B-B14F-4D97-AF65-F5344CB8AC3E}">
        <p14:creationId xmlns:p14="http://schemas.microsoft.com/office/powerpoint/2010/main" val="23882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9E83B-18A8-4CFB-A119-5E5FC6934880}"/>
              </a:ext>
            </a:extLst>
          </p:cNvPr>
          <p:cNvSpPr>
            <a:spLocks noGrp="1"/>
          </p:cNvSpPr>
          <p:nvPr>
            <p:ph type="title"/>
          </p:nvPr>
        </p:nvSpPr>
        <p:spPr>
          <a:xfrm>
            <a:off x="457199" y="365760"/>
            <a:ext cx="7956957" cy="440108"/>
          </a:xfrm>
        </p:spPr>
        <p:txBody>
          <a:bodyPr>
            <a:normAutofit fontScale="90000"/>
          </a:bodyPr>
          <a:lstStyle/>
          <a:p>
            <a:pPr algn="ctr"/>
            <a:r>
              <a:rPr lang="en-US" sz="2400" dirty="0">
                <a:latin typeface="Arial" panose="020B0604020202020204" pitchFamily="34" charset="0"/>
              </a:rPr>
              <a:t>2022 Vermont </a:t>
            </a:r>
            <a:r>
              <a:rPr lang="en-US" sz="2400" dirty="0" err="1">
                <a:latin typeface="Arial" panose="020B0604020202020204" pitchFamily="34" charset="0"/>
              </a:rPr>
              <a:t>HireAbility</a:t>
            </a:r>
            <a:r>
              <a:rPr lang="en-US" sz="2400" dirty="0">
                <a:latin typeface="Arial" panose="020B0604020202020204" pitchFamily="34" charset="0"/>
              </a:rPr>
              <a:t> Consumer Experience Dashboard</a:t>
            </a:r>
          </a:p>
        </p:txBody>
      </p:sp>
      <p:graphicFrame>
        <p:nvGraphicFramePr>
          <p:cNvPr id="3" name="Table 2">
            <a:extLst>
              <a:ext uri="{FF2B5EF4-FFF2-40B4-BE49-F238E27FC236}">
                <a16:creationId xmlns:a16="http://schemas.microsoft.com/office/drawing/2014/main" id="{ED09E8C3-77EE-4549-A3E2-C464022FF0A7}"/>
              </a:ext>
            </a:extLst>
          </p:cNvPr>
          <p:cNvGraphicFramePr>
            <a:graphicFrameLocks noGrp="1"/>
          </p:cNvGraphicFramePr>
          <p:nvPr>
            <p:extLst>
              <p:ext uri="{D42A27DB-BD31-4B8C-83A1-F6EECF244321}">
                <p14:modId xmlns:p14="http://schemas.microsoft.com/office/powerpoint/2010/main" val="3905005313"/>
              </p:ext>
            </p:extLst>
          </p:nvPr>
        </p:nvGraphicFramePr>
        <p:xfrm>
          <a:off x="457200" y="895788"/>
          <a:ext cx="7956957" cy="5190258"/>
        </p:xfrm>
        <a:graphic>
          <a:graphicData uri="http://schemas.openxmlformats.org/drawingml/2006/table">
            <a:tbl>
              <a:tblPr firstRow="1" bandRow="1">
                <a:tableStyleId>{5C22544A-7EE6-4342-B048-85BDC9FD1C3A}</a:tableStyleId>
              </a:tblPr>
              <a:tblGrid>
                <a:gridCol w="4537021">
                  <a:extLst>
                    <a:ext uri="{9D8B030D-6E8A-4147-A177-3AD203B41FA5}">
                      <a16:colId xmlns:a16="http://schemas.microsoft.com/office/drawing/2014/main" val="4284637370"/>
                    </a:ext>
                  </a:extLst>
                </a:gridCol>
                <a:gridCol w="1099007">
                  <a:extLst>
                    <a:ext uri="{9D8B030D-6E8A-4147-A177-3AD203B41FA5}">
                      <a16:colId xmlns:a16="http://schemas.microsoft.com/office/drawing/2014/main" val="4167019489"/>
                    </a:ext>
                  </a:extLst>
                </a:gridCol>
                <a:gridCol w="1099007">
                  <a:extLst>
                    <a:ext uri="{9D8B030D-6E8A-4147-A177-3AD203B41FA5}">
                      <a16:colId xmlns:a16="http://schemas.microsoft.com/office/drawing/2014/main" val="3743900013"/>
                    </a:ext>
                  </a:extLst>
                </a:gridCol>
                <a:gridCol w="1221922">
                  <a:extLst>
                    <a:ext uri="{9D8B030D-6E8A-4147-A177-3AD203B41FA5}">
                      <a16:colId xmlns:a16="http://schemas.microsoft.com/office/drawing/2014/main" val="681788871"/>
                    </a:ext>
                  </a:extLst>
                </a:gridCol>
              </a:tblGrid>
              <a:tr h="455795">
                <a:tc>
                  <a:txBody>
                    <a:bodyPr/>
                    <a:lstStyle/>
                    <a:p>
                      <a:endParaRPr lang="en-US" dirty="0"/>
                    </a:p>
                  </a:txBody>
                  <a:tcPr/>
                </a:tc>
                <a:tc>
                  <a:txBody>
                    <a:bodyPr/>
                    <a:lstStyle/>
                    <a:p>
                      <a:pPr algn="ctr"/>
                      <a:r>
                        <a:rPr lang="en-US" dirty="0"/>
                        <a:t>2016</a:t>
                      </a:r>
                    </a:p>
                  </a:txBody>
                  <a:tcPr anchor="ctr"/>
                </a:tc>
                <a:tc>
                  <a:txBody>
                    <a:bodyPr/>
                    <a:lstStyle/>
                    <a:p>
                      <a:pPr algn="ctr"/>
                      <a:r>
                        <a:rPr lang="en-US" dirty="0"/>
                        <a:t>2019</a:t>
                      </a:r>
                    </a:p>
                  </a:txBody>
                  <a:tcPr anchor="ctr"/>
                </a:tc>
                <a:tc>
                  <a:txBody>
                    <a:bodyPr/>
                    <a:lstStyle/>
                    <a:p>
                      <a:pPr algn="ctr"/>
                      <a:r>
                        <a:rPr lang="en-US" dirty="0"/>
                        <a:t>2022</a:t>
                      </a:r>
                    </a:p>
                  </a:txBody>
                  <a:tcPr anchor="ctr"/>
                </a:tc>
                <a:extLst>
                  <a:ext uri="{0D108BD9-81ED-4DB2-BD59-A6C34878D82A}">
                    <a16:rowId xmlns:a16="http://schemas.microsoft.com/office/drawing/2014/main" val="1787277677"/>
                  </a:ext>
                </a:extLst>
              </a:tr>
              <a:tr h="455795">
                <a:tc>
                  <a:txBody>
                    <a:bodyPr/>
                    <a:lstStyle/>
                    <a:p>
                      <a:r>
                        <a:rPr lang="en-US" sz="1600" dirty="0">
                          <a:latin typeface="Arial" panose="020B0604020202020204" pitchFamily="34" charset="0"/>
                          <a:cs typeface="Arial" panose="020B0604020202020204" pitchFamily="34" charset="0"/>
                        </a:rPr>
                        <a:t>Overall Satisfaction and Expectations</a:t>
                      </a:r>
                    </a:p>
                  </a:txBody>
                  <a:tcPr anchor="ctr"/>
                </a:tc>
                <a:tc>
                  <a:txBody>
                    <a:bodyPr/>
                    <a:lstStyle/>
                    <a:p>
                      <a:pPr algn="ctr"/>
                      <a:r>
                        <a:rPr lang="en-US" sz="1600" dirty="0">
                          <a:latin typeface="Arial" panose="020B0604020202020204" pitchFamily="34" charset="0"/>
                          <a:cs typeface="Arial" panose="020B0604020202020204" pitchFamily="34" charset="0"/>
                        </a:rPr>
                        <a:t>79</a:t>
                      </a:r>
                    </a:p>
                  </a:txBody>
                  <a:tcPr anchor="ctr"/>
                </a:tc>
                <a:tc>
                  <a:txBody>
                    <a:bodyPr/>
                    <a:lstStyle/>
                    <a:p>
                      <a:pPr algn="ctr"/>
                      <a:r>
                        <a:rPr lang="en-US" sz="1600" dirty="0">
                          <a:latin typeface="Arial" panose="020B0604020202020204" pitchFamily="34" charset="0"/>
                          <a:cs typeface="Arial" panose="020B0604020202020204" pitchFamily="34" charset="0"/>
                        </a:rPr>
                        <a:t>81</a:t>
                      </a:r>
                    </a:p>
                  </a:txBody>
                  <a:tcPr anchor="ctr"/>
                </a:tc>
                <a:tc>
                  <a:txBody>
                    <a:bodyPr/>
                    <a:lstStyle/>
                    <a:p>
                      <a:pPr algn="ctr"/>
                      <a:r>
                        <a:rPr lang="en-US" sz="1600" dirty="0">
                          <a:latin typeface="Arial" panose="020B0604020202020204" pitchFamily="34" charset="0"/>
                          <a:cs typeface="Arial" panose="020B0604020202020204" pitchFamily="34" charset="0"/>
                        </a:rPr>
                        <a:t>81</a:t>
                      </a:r>
                    </a:p>
                  </a:txBody>
                  <a:tcPr anchor="ctr"/>
                </a:tc>
                <a:extLst>
                  <a:ext uri="{0D108BD9-81ED-4DB2-BD59-A6C34878D82A}">
                    <a16:rowId xmlns:a16="http://schemas.microsoft.com/office/drawing/2014/main" val="2666104522"/>
                  </a:ext>
                </a:extLst>
              </a:tr>
              <a:tr h="455795">
                <a:tc>
                  <a:txBody>
                    <a:bodyPr/>
                    <a:lstStyle/>
                    <a:p>
                      <a:r>
                        <a:rPr lang="en-US" sz="1600" dirty="0">
                          <a:latin typeface="Arial" panose="020B0604020202020204" pitchFamily="34" charset="0"/>
                          <a:cs typeface="Arial" panose="020B0604020202020204" pitchFamily="34" charset="0"/>
                        </a:rPr>
                        <a:t>Experiences with Services Provided by </a:t>
                      </a:r>
                      <a:r>
                        <a:rPr lang="en-US" sz="1600" dirty="0" err="1">
                          <a:latin typeface="Arial" panose="020B0604020202020204" pitchFamily="34" charset="0"/>
                          <a:cs typeface="Arial" panose="020B0604020202020204" pitchFamily="34" charset="0"/>
                        </a:rPr>
                        <a:t>HireAbility</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84</a:t>
                      </a:r>
                    </a:p>
                  </a:txBody>
                  <a:tcPr anchor="ctr"/>
                </a:tc>
                <a:tc>
                  <a:txBody>
                    <a:bodyPr/>
                    <a:lstStyle/>
                    <a:p>
                      <a:pPr algn="ctr"/>
                      <a:r>
                        <a:rPr lang="en-US" sz="1600" dirty="0">
                          <a:latin typeface="Arial" panose="020B0604020202020204" pitchFamily="34" charset="0"/>
                          <a:cs typeface="Arial" panose="020B0604020202020204" pitchFamily="34" charset="0"/>
                        </a:rPr>
                        <a:t>83</a:t>
                      </a:r>
                    </a:p>
                  </a:txBody>
                  <a:tcPr anchor="ctr"/>
                </a:tc>
                <a:tc>
                  <a:txBody>
                    <a:bodyPr/>
                    <a:lstStyle/>
                    <a:p>
                      <a:pPr algn="ctr"/>
                      <a:r>
                        <a:rPr lang="en-US" sz="1600" dirty="0">
                          <a:latin typeface="Arial" panose="020B0604020202020204" pitchFamily="34" charset="0"/>
                          <a:cs typeface="Arial" panose="020B0604020202020204" pitchFamily="34" charset="0"/>
                        </a:rPr>
                        <a:t>82</a:t>
                      </a:r>
                    </a:p>
                  </a:txBody>
                  <a:tcPr anchor="ctr"/>
                </a:tc>
                <a:extLst>
                  <a:ext uri="{0D108BD9-81ED-4DB2-BD59-A6C34878D82A}">
                    <a16:rowId xmlns:a16="http://schemas.microsoft.com/office/drawing/2014/main" val="1680608283"/>
                  </a:ext>
                </a:extLst>
              </a:tr>
              <a:tr h="455795">
                <a:tc>
                  <a:txBody>
                    <a:bodyPr/>
                    <a:lstStyle/>
                    <a:p>
                      <a:r>
                        <a:rPr lang="en-US" sz="1600" dirty="0">
                          <a:latin typeface="Arial" panose="020B0604020202020204" pitchFamily="34" charset="0"/>
                          <a:cs typeface="Arial" panose="020B0604020202020204" pitchFamily="34" charset="0"/>
                        </a:rPr>
                        <a:t>Experience with </a:t>
                      </a:r>
                      <a:r>
                        <a:rPr lang="en-US" sz="1600" dirty="0" err="1">
                          <a:latin typeface="Arial" panose="020B0604020202020204" pitchFamily="34" charset="0"/>
                          <a:cs typeface="Arial" panose="020B0604020202020204" pitchFamily="34" charset="0"/>
                        </a:rPr>
                        <a:t>HireAbility</a:t>
                      </a:r>
                      <a:r>
                        <a:rPr lang="en-US" sz="1600" dirty="0">
                          <a:latin typeface="Arial" panose="020B0604020202020204" pitchFamily="34" charset="0"/>
                          <a:cs typeface="Arial" panose="020B0604020202020204" pitchFamily="34" charset="0"/>
                        </a:rPr>
                        <a:t> Staff and Counselors</a:t>
                      </a:r>
                    </a:p>
                  </a:txBody>
                  <a:tcPr anchor="ctr"/>
                </a:tc>
                <a:tc>
                  <a:txBody>
                    <a:bodyPr/>
                    <a:lstStyle/>
                    <a:p>
                      <a:pPr algn="ctr"/>
                      <a:r>
                        <a:rPr lang="en-US" sz="1600" dirty="0">
                          <a:latin typeface="Arial" panose="020B0604020202020204" pitchFamily="34" charset="0"/>
                          <a:cs typeface="Arial" panose="020B0604020202020204" pitchFamily="34" charset="0"/>
                        </a:rPr>
                        <a:t>91</a:t>
                      </a:r>
                    </a:p>
                  </a:txBody>
                  <a:tcPr anchor="ctr"/>
                </a:tc>
                <a:tc>
                  <a:txBody>
                    <a:bodyPr/>
                    <a:lstStyle/>
                    <a:p>
                      <a:pPr algn="ctr"/>
                      <a:r>
                        <a:rPr lang="en-US" sz="1600" dirty="0">
                          <a:latin typeface="Arial" panose="020B0604020202020204" pitchFamily="34" charset="0"/>
                          <a:cs typeface="Arial" panose="020B0604020202020204" pitchFamily="34" charset="0"/>
                        </a:rPr>
                        <a:t>92</a:t>
                      </a:r>
                    </a:p>
                  </a:txBody>
                  <a:tcPr anchor="ctr"/>
                </a:tc>
                <a:tc>
                  <a:txBody>
                    <a:bodyPr/>
                    <a:lstStyle/>
                    <a:p>
                      <a:pPr algn="ctr"/>
                      <a:r>
                        <a:rPr lang="en-US" sz="1600" dirty="0">
                          <a:latin typeface="Arial" panose="020B0604020202020204" pitchFamily="34" charset="0"/>
                          <a:cs typeface="Arial" panose="020B0604020202020204" pitchFamily="34" charset="0"/>
                        </a:rPr>
                        <a:t>90</a:t>
                      </a:r>
                    </a:p>
                  </a:txBody>
                  <a:tcPr anchor="ctr"/>
                </a:tc>
                <a:extLst>
                  <a:ext uri="{0D108BD9-81ED-4DB2-BD59-A6C34878D82A}">
                    <a16:rowId xmlns:a16="http://schemas.microsoft.com/office/drawing/2014/main" val="3844671189"/>
                  </a:ext>
                </a:extLst>
              </a:tr>
              <a:tr h="455795">
                <a:tc>
                  <a:txBody>
                    <a:bodyPr/>
                    <a:lstStyle/>
                    <a:p>
                      <a:r>
                        <a:rPr lang="en-US" sz="1600" dirty="0">
                          <a:latin typeface="Arial" panose="020B0604020202020204" pitchFamily="34" charset="0"/>
                          <a:cs typeface="Arial" panose="020B0604020202020204" pitchFamily="34" charset="0"/>
                        </a:rPr>
                        <a:t>Communications with </a:t>
                      </a:r>
                      <a:r>
                        <a:rPr lang="en-US" sz="1600" dirty="0" err="1">
                          <a:latin typeface="Arial" panose="020B0604020202020204" pitchFamily="34" charset="0"/>
                          <a:cs typeface="Arial" panose="020B0604020202020204" pitchFamily="34" charset="0"/>
                        </a:rPr>
                        <a:t>HireAbility</a:t>
                      </a:r>
                      <a:r>
                        <a:rPr lang="en-US" sz="1600" dirty="0">
                          <a:latin typeface="Arial" panose="020B0604020202020204" pitchFamily="34" charset="0"/>
                          <a:cs typeface="Arial" panose="020B0604020202020204" pitchFamily="34" charset="0"/>
                        </a:rPr>
                        <a:t> Staff</a:t>
                      </a:r>
                    </a:p>
                  </a:txBody>
                  <a:tcPr anchor="ctr"/>
                </a:tc>
                <a:tc>
                  <a:txBody>
                    <a:bodyPr/>
                    <a:lstStyle/>
                    <a:p>
                      <a:pPr algn="ctr"/>
                      <a:r>
                        <a:rPr lang="en-US" sz="1600" dirty="0">
                          <a:latin typeface="Arial" panose="020B0604020202020204" pitchFamily="34" charset="0"/>
                          <a:cs typeface="Arial" panose="020B0604020202020204" pitchFamily="34" charset="0"/>
                        </a:rPr>
                        <a:t>86</a:t>
                      </a:r>
                    </a:p>
                  </a:txBody>
                  <a:tcPr anchor="ctr"/>
                </a:tc>
                <a:tc>
                  <a:txBody>
                    <a:bodyPr/>
                    <a:lstStyle/>
                    <a:p>
                      <a:pPr algn="ctr"/>
                      <a:r>
                        <a:rPr lang="en-US" sz="1600" dirty="0">
                          <a:latin typeface="Arial" panose="020B0604020202020204" pitchFamily="34" charset="0"/>
                          <a:cs typeface="Arial" panose="020B0604020202020204" pitchFamily="34" charset="0"/>
                        </a:rPr>
                        <a:t>87</a:t>
                      </a:r>
                    </a:p>
                  </a:txBody>
                  <a:tcPr anchor="ctr"/>
                </a:tc>
                <a:tc>
                  <a:txBody>
                    <a:bodyPr/>
                    <a:lstStyle/>
                    <a:p>
                      <a:pPr algn="ctr"/>
                      <a:r>
                        <a:rPr lang="en-US" sz="1600" dirty="0">
                          <a:latin typeface="Arial" panose="020B0604020202020204" pitchFamily="34" charset="0"/>
                          <a:cs typeface="Arial" panose="020B0604020202020204" pitchFamily="34" charset="0"/>
                        </a:rPr>
                        <a:t>85</a:t>
                      </a:r>
                    </a:p>
                  </a:txBody>
                  <a:tcPr anchor="ctr"/>
                </a:tc>
                <a:extLst>
                  <a:ext uri="{0D108BD9-81ED-4DB2-BD59-A6C34878D82A}">
                    <a16:rowId xmlns:a16="http://schemas.microsoft.com/office/drawing/2014/main" val="3770811885"/>
                  </a:ext>
                </a:extLst>
              </a:tr>
              <a:tr h="455795">
                <a:tc>
                  <a:txBody>
                    <a:bodyPr/>
                    <a:lstStyle/>
                    <a:p>
                      <a:r>
                        <a:rPr lang="en-US" sz="1600" dirty="0">
                          <a:latin typeface="Arial" panose="020B0604020202020204" pitchFamily="34" charset="0"/>
                          <a:cs typeface="Arial" panose="020B0604020202020204" pitchFamily="34" charset="0"/>
                        </a:rPr>
                        <a:t>Consumer Control and Involvement</a:t>
                      </a:r>
                    </a:p>
                  </a:txBody>
                  <a:tcPr anchor="ctr"/>
                </a:tc>
                <a:tc>
                  <a:txBody>
                    <a:bodyPr/>
                    <a:lstStyle/>
                    <a:p>
                      <a:pPr algn="ctr"/>
                      <a:r>
                        <a:rPr lang="en-US" sz="1600" dirty="0">
                          <a:latin typeface="Arial" panose="020B0604020202020204" pitchFamily="34" charset="0"/>
                          <a:cs typeface="Arial" panose="020B0604020202020204" pitchFamily="34" charset="0"/>
                        </a:rPr>
                        <a:t>87</a:t>
                      </a:r>
                    </a:p>
                  </a:txBody>
                  <a:tcPr anchor="ctr"/>
                </a:tc>
                <a:tc>
                  <a:txBody>
                    <a:bodyPr/>
                    <a:lstStyle/>
                    <a:p>
                      <a:pPr algn="ctr"/>
                      <a:r>
                        <a:rPr lang="en-US" sz="1600" dirty="0">
                          <a:latin typeface="Arial" panose="020B0604020202020204" pitchFamily="34" charset="0"/>
                          <a:cs typeface="Arial" panose="020B0604020202020204" pitchFamily="34" charset="0"/>
                        </a:rPr>
                        <a:t>88</a:t>
                      </a:r>
                    </a:p>
                  </a:txBody>
                  <a:tcPr anchor="ctr"/>
                </a:tc>
                <a:tc>
                  <a:txBody>
                    <a:bodyPr/>
                    <a:lstStyle/>
                    <a:p>
                      <a:pPr algn="ctr"/>
                      <a:r>
                        <a:rPr lang="en-US" sz="1600" dirty="0">
                          <a:latin typeface="Arial" panose="020B0604020202020204" pitchFamily="34" charset="0"/>
                          <a:cs typeface="Arial" panose="020B0604020202020204" pitchFamily="34" charset="0"/>
                        </a:rPr>
                        <a:t>86</a:t>
                      </a:r>
                    </a:p>
                  </a:txBody>
                  <a:tcPr anchor="ctr"/>
                </a:tc>
                <a:extLst>
                  <a:ext uri="{0D108BD9-81ED-4DB2-BD59-A6C34878D82A}">
                    <a16:rowId xmlns:a16="http://schemas.microsoft.com/office/drawing/2014/main" val="768707987"/>
                  </a:ext>
                </a:extLst>
              </a:tr>
              <a:tr h="455795">
                <a:tc>
                  <a:txBody>
                    <a:bodyPr/>
                    <a:lstStyle/>
                    <a:p>
                      <a:r>
                        <a:rPr lang="en-US" sz="1600" dirty="0">
                          <a:latin typeface="Arial" panose="020B0604020202020204" pitchFamily="34" charset="0"/>
                          <a:cs typeface="Arial" panose="020B0604020202020204" pitchFamily="34" charset="0"/>
                        </a:rPr>
                        <a:t>Outcomes and Meeting Goals</a:t>
                      </a:r>
                    </a:p>
                  </a:txBody>
                  <a:tcPr anchor="ctr"/>
                </a:tc>
                <a:tc>
                  <a:txBody>
                    <a:bodyPr/>
                    <a:lstStyle/>
                    <a:p>
                      <a:pPr algn="ctr"/>
                      <a:r>
                        <a:rPr lang="en-US" sz="1600" dirty="0">
                          <a:latin typeface="Arial" panose="020B0604020202020204" pitchFamily="34" charset="0"/>
                          <a:cs typeface="Arial" panose="020B0604020202020204" pitchFamily="34" charset="0"/>
                        </a:rPr>
                        <a:t>81</a:t>
                      </a:r>
                    </a:p>
                  </a:txBody>
                  <a:tcPr anchor="ctr"/>
                </a:tc>
                <a:tc>
                  <a:txBody>
                    <a:bodyPr/>
                    <a:lstStyle/>
                    <a:p>
                      <a:pPr algn="ctr"/>
                      <a:r>
                        <a:rPr lang="en-US" sz="1600" dirty="0">
                          <a:latin typeface="Arial" panose="020B0604020202020204" pitchFamily="34" charset="0"/>
                          <a:cs typeface="Arial" panose="020B0604020202020204" pitchFamily="34" charset="0"/>
                        </a:rPr>
                        <a:t>81</a:t>
                      </a:r>
                    </a:p>
                  </a:txBody>
                  <a:tcPr anchor="ctr"/>
                </a:tc>
                <a:tc>
                  <a:txBody>
                    <a:bodyPr/>
                    <a:lstStyle/>
                    <a:p>
                      <a:pPr algn="ctr"/>
                      <a:r>
                        <a:rPr lang="en-US" sz="1600" dirty="0">
                          <a:latin typeface="Arial" panose="020B0604020202020204" pitchFamily="34" charset="0"/>
                          <a:cs typeface="Arial" panose="020B0604020202020204" pitchFamily="34" charset="0"/>
                        </a:rPr>
                        <a:t>75</a:t>
                      </a:r>
                    </a:p>
                  </a:txBody>
                  <a:tcPr anchor="ctr"/>
                </a:tc>
                <a:extLst>
                  <a:ext uri="{0D108BD9-81ED-4DB2-BD59-A6C34878D82A}">
                    <a16:rowId xmlns:a16="http://schemas.microsoft.com/office/drawing/2014/main" val="4184433676"/>
                  </a:ext>
                </a:extLst>
              </a:tr>
              <a:tr h="455795">
                <a:tc>
                  <a:txBody>
                    <a:bodyPr/>
                    <a:lstStyle/>
                    <a:p>
                      <a:r>
                        <a:rPr lang="en-US" sz="1600" dirty="0">
                          <a:latin typeface="Arial" panose="020B0604020202020204" pitchFamily="34" charset="0"/>
                          <a:cs typeface="Arial" panose="020B0604020202020204" pitchFamily="34" charset="0"/>
                        </a:rPr>
                        <a:t>Satisfaction with Current Employment</a:t>
                      </a:r>
                    </a:p>
                  </a:txBody>
                  <a:tcPr anchor="ctr"/>
                </a:tc>
                <a:tc>
                  <a:txBody>
                    <a:bodyPr/>
                    <a:lstStyle/>
                    <a:p>
                      <a:pPr algn="ctr"/>
                      <a:r>
                        <a:rPr lang="en-US" sz="1600" dirty="0">
                          <a:latin typeface="Arial" panose="020B0604020202020204" pitchFamily="34" charset="0"/>
                          <a:cs typeface="Arial" panose="020B0604020202020204" pitchFamily="34" charset="0"/>
                        </a:rPr>
                        <a:t>81</a:t>
                      </a:r>
                    </a:p>
                  </a:txBody>
                  <a:tcPr anchor="ctr"/>
                </a:tc>
                <a:tc>
                  <a:txBody>
                    <a:bodyPr/>
                    <a:lstStyle/>
                    <a:p>
                      <a:pPr algn="ctr"/>
                      <a:r>
                        <a:rPr lang="en-US" sz="1600" dirty="0">
                          <a:latin typeface="Arial" panose="020B0604020202020204" pitchFamily="34" charset="0"/>
                          <a:cs typeface="Arial" panose="020B0604020202020204" pitchFamily="34" charset="0"/>
                        </a:rPr>
                        <a:t>85</a:t>
                      </a:r>
                    </a:p>
                  </a:txBody>
                  <a:tcPr anchor="ctr"/>
                </a:tc>
                <a:tc>
                  <a:txBody>
                    <a:bodyPr/>
                    <a:lstStyle/>
                    <a:p>
                      <a:pPr algn="ctr"/>
                      <a:r>
                        <a:rPr lang="en-US" sz="1600" dirty="0">
                          <a:latin typeface="Arial" panose="020B0604020202020204" pitchFamily="34" charset="0"/>
                          <a:cs typeface="Arial" panose="020B0604020202020204" pitchFamily="34" charset="0"/>
                        </a:rPr>
                        <a:t>76</a:t>
                      </a:r>
                    </a:p>
                  </a:txBody>
                  <a:tcPr anchor="ctr"/>
                </a:tc>
                <a:extLst>
                  <a:ext uri="{0D108BD9-81ED-4DB2-BD59-A6C34878D82A}">
                    <a16:rowId xmlns:a16="http://schemas.microsoft.com/office/drawing/2014/main" val="1724783781"/>
                  </a:ext>
                </a:extLst>
              </a:tr>
              <a:tr h="633859">
                <a:tc>
                  <a:txBody>
                    <a:bodyPr/>
                    <a:lstStyle/>
                    <a:p>
                      <a:r>
                        <a:rPr lang="en-US" sz="1600" dirty="0">
                          <a:latin typeface="Arial" panose="020B0604020202020204" pitchFamily="34" charset="0"/>
                          <a:cs typeface="Arial" panose="020B0604020202020204" pitchFamily="34" charset="0"/>
                        </a:rPr>
                        <a:t>Would you tell your friends with disabilities to go to the </a:t>
                      </a:r>
                      <a:r>
                        <a:rPr lang="en-US" sz="1600" dirty="0" err="1">
                          <a:latin typeface="Arial" panose="020B0604020202020204" pitchFamily="34" charset="0"/>
                          <a:cs typeface="Arial" panose="020B0604020202020204" pitchFamily="34" charset="0"/>
                        </a:rPr>
                        <a:t>HireAbility</a:t>
                      </a:r>
                      <a:r>
                        <a:rPr lang="en-US" sz="1600" dirty="0">
                          <a:latin typeface="Arial" panose="020B0604020202020204" pitchFamily="34" charset="0"/>
                          <a:cs typeface="Arial" panose="020B0604020202020204" pitchFamily="34" charset="0"/>
                        </a:rPr>
                        <a:t> program for help? (% yes)</a:t>
                      </a:r>
                    </a:p>
                  </a:txBody>
                  <a:tcPr anchor="ctr"/>
                </a:tc>
                <a:tc>
                  <a:txBody>
                    <a:bodyPr/>
                    <a:lstStyle/>
                    <a:p>
                      <a:pPr algn="ctr"/>
                      <a:r>
                        <a:rPr lang="en-US" sz="1600" dirty="0">
                          <a:latin typeface="Arial" panose="020B0604020202020204" pitchFamily="34" charset="0"/>
                          <a:cs typeface="Arial" panose="020B0604020202020204" pitchFamily="34" charset="0"/>
                        </a:rPr>
                        <a:t>95</a:t>
                      </a:r>
                    </a:p>
                  </a:txBody>
                  <a:tcPr anchor="ctr"/>
                </a:tc>
                <a:tc>
                  <a:txBody>
                    <a:bodyPr/>
                    <a:lstStyle/>
                    <a:p>
                      <a:pPr algn="ctr"/>
                      <a:r>
                        <a:rPr lang="en-US" sz="1600" dirty="0">
                          <a:latin typeface="Arial" panose="020B0604020202020204" pitchFamily="34" charset="0"/>
                          <a:cs typeface="Arial" panose="020B0604020202020204" pitchFamily="34" charset="0"/>
                        </a:rPr>
                        <a:t>96</a:t>
                      </a:r>
                    </a:p>
                  </a:txBody>
                  <a:tcPr anchor="ctr"/>
                </a:tc>
                <a:tc>
                  <a:txBody>
                    <a:bodyPr/>
                    <a:lstStyle/>
                    <a:p>
                      <a:pPr algn="ctr"/>
                      <a:r>
                        <a:rPr lang="en-US" sz="1600" dirty="0">
                          <a:latin typeface="Arial" panose="020B0604020202020204" pitchFamily="34" charset="0"/>
                          <a:cs typeface="Arial" panose="020B0604020202020204" pitchFamily="34" charset="0"/>
                        </a:rPr>
                        <a:t>93</a:t>
                      </a:r>
                    </a:p>
                  </a:txBody>
                  <a:tcPr anchor="ctr"/>
                </a:tc>
                <a:extLst>
                  <a:ext uri="{0D108BD9-81ED-4DB2-BD59-A6C34878D82A}">
                    <a16:rowId xmlns:a16="http://schemas.microsoft.com/office/drawing/2014/main" val="3663570987"/>
                  </a:ext>
                </a:extLst>
              </a:tr>
              <a:tr h="786714">
                <a:tc>
                  <a:txBody>
                    <a:bodyPr/>
                    <a:lstStyle/>
                    <a:p>
                      <a:r>
                        <a:rPr lang="en-US" sz="1600" dirty="0">
                          <a:latin typeface="Arial" panose="020B0604020202020204" pitchFamily="34" charset="0"/>
                          <a:cs typeface="Arial" panose="020B0604020202020204" pitchFamily="34" charset="0"/>
                        </a:rPr>
                        <a:t>Did you experience any problems with the services they provided to you? (% no)</a:t>
                      </a:r>
                    </a:p>
                  </a:txBody>
                  <a:tcPr anchor="ctr"/>
                </a:tc>
                <a:tc>
                  <a:txBody>
                    <a:bodyPr/>
                    <a:lstStyle/>
                    <a:p>
                      <a:pPr algn="ctr"/>
                      <a:r>
                        <a:rPr lang="en-US" sz="1600" dirty="0">
                          <a:latin typeface="Arial" panose="020B0604020202020204" pitchFamily="34" charset="0"/>
                          <a:cs typeface="Arial" panose="020B0604020202020204" pitchFamily="34" charset="0"/>
                        </a:rPr>
                        <a:t>84</a:t>
                      </a:r>
                    </a:p>
                  </a:txBody>
                  <a:tcPr anchor="ctr"/>
                </a:tc>
                <a:tc>
                  <a:txBody>
                    <a:bodyPr/>
                    <a:lstStyle/>
                    <a:p>
                      <a:pPr algn="ctr"/>
                      <a:r>
                        <a:rPr lang="en-US" sz="1600" dirty="0">
                          <a:latin typeface="Arial" panose="020B0604020202020204" pitchFamily="34" charset="0"/>
                          <a:cs typeface="Arial" panose="020B0604020202020204" pitchFamily="34" charset="0"/>
                        </a:rPr>
                        <a:t>85</a:t>
                      </a:r>
                    </a:p>
                  </a:txBody>
                  <a:tcPr anchor="ctr"/>
                </a:tc>
                <a:tc>
                  <a:txBody>
                    <a:bodyPr/>
                    <a:lstStyle/>
                    <a:p>
                      <a:pPr algn="ctr"/>
                      <a:r>
                        <a:rPr lang="en-US" sz="1600" dirty="0">
                          <a:latin typeface="Arial" panose="020B0604020202020204" pitchFamily="34" charset="0"/>
                          <a:cs typeface="Arial" panose="020B0604020202020204" pitchFamily="34" charset="0"/>
                        </a:rPr>
                        <a:t>81</a:t>
                      </a:r>
                    </a:p>
                  </a:txBody>
                  <a:tcPr anchor="ctr"/>
                </a:tc>
                <a:extLst>
                  <a:ext uri="{0D108BD9-81ED-4DB2-BD59-A6C34878D82A}">
                    <a16:rowId xmlns:a16="http://schemas.microsoft.com/office/drawing/2014/main" val="3332619756"/>
                  </a:ext>
                </a:extLst>
              </a:tr>
            </a:tbl>
          </a:graphicData>
        </a:graphic>
      </p:graphicFrame>
    </p:spTree>
    <p:extLst>
      <p:ext uri="{BB962C8B-B14F-4D97-AF65-F5344CB8AC3E}">
        <p14:creationId xmlns:p14="http://schemas.microsoft.com/office/powerpoint/2010/main" val="591617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6EF6F4-4437-4491-BA8E-8E834AB483C1}"/>
              </a:ext>
            </a:extLst>
          </p:cNvPr>
          <p:cNvSpPr>
            <a:spLocks noGrp="1"/>
          </p:cNvSpPr>
          <p:nvPr>
            <p:ph type="body" sz="quarter" idx="11"/>
          </p:nvPr>
        </p:nvSpPr>
        <p:spPr/>
        <p:txBody>
          <a:bodyPr>
            <a:normAutofit/>
          </a:bodyPr>
          <a:lstStyle/>
          <a:p>
            <a:r>
              <a:rPr lang="en-US" dirty="0"/>
              <a:t>Detailed Results</a:t>
            </a:r>
          </a:p>
        </p:txBody>
      </p:sp>
    </p:spTree>
    <p:extLst>
      <p:ext uri="{BB962C8B-B14F-4D97-AF65-F5344CB8AC3E}">
        <p14:creationId xmlns:p14="http://schemas.microsoft.com/office/powerpoint/2010/main" val="105605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normAutofit/>
          </a:bodyPr>
          <a:lstStyle/>
          <a:p>
            <a:r>
              <a:rPr lang="en-US" sz="3200" dirty="0"/>
              <a:t>Overall Satisfaction and Expectations</a:t>
            </a:r>
          </a:p>
          <a:p>
            <a:r>
              <a:rPr lang="en-US" sz="3200" dirty="0"/>
              <a:t> 2022 Score: 81</a:t>
            </a:r>
          </a:p>
        </p:txBody>
      </p:sp>
    </p:spTree>
    <p:extLst>
      <p:ext uri="{BB962C8B-B14F-4D97-AF65-F5344CB8AC3E}">
        <p14:creationId xmlns:p14="http://schemas.microsoft.com/office/powerpoint/2010/main" val="305183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CORE METRIC: Overall Satisfaction and Expectations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The 2022 overall satisfaction and expectations core metric stands at 81, the same score as in 2019.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sz="1400" dirty="0">
                <a:effectLst/>
              </a:rPr>
              <a:t>Consumers in the Brattleboro district responded most positively to this aspect of their experience.</a:t>
            </a:r>
            <a:endParaRPr lang="en-US" dirty="0">
              <a:highlight>
                <a:srgbClr val="00FF00"/>
              </a:highlight>
            </a:endParaRPr>
          </a:p>
        </p:txBody>
      </p:sp>
      <p:graphicFrame>
        <p:nvGraphicFramePr>
          <p:cNvPr id="8" name="Chart 7">
            <a:extLst>
              <a:ext uri="{FF2B5EF4-FFF2-40B4-BE49-F238E27FC236}">
                <a16:creationId xmlns:a16="http://schemas.microsoft.com/office/drawing/2014/main" id="{B49B98AB-DC52-1F38-C2F0-CB1EDF189CC9}"/>
              </a:ext>
            </a:extLst>
          </p:cNvPr>
          <p:cNvGraphicFramePr>
            <a:graphicFrameLocks/>
          </p:cNvGraphicFramePr>
          <p:nvPr>
            <p:extLst>
              <p:ext uri="{D42A27DB-BD31-4B8C-83A1-F6EECF244321}">
                <p14:modId xmlns:p14="http://schemas.microsoft.com/office/powerpoint/2010/main" val="178420169"/>
              </p:ext>
            </p:extLst>
          </p:nvPr>
        </p:nvGraphicFramePr>
        <p:xfrm>
          <a:off x="356532" y="938814"/>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2809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Overall1: Overall, how satisfied are you with HireAbility Vermont program? (% very satisfied and satisfied)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86% of consumers are satisfied with the HireAbility VT program, similar to previous years.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sz="1400" b="1" u="sng" dirty="0">
                <a:effectLst/>
              </a:rPr>
              <a:t>Bottom Line</a:t>
            </a:r>
          </a:p>
          <a:p>
            <a:r>
              <a:rPr lang="en-US" sz="1400" dirty="0">
                <a:effectLst/>
              </a:rPr>
              <a:t>Satisfaction is high among all consumers and has remained steady for the past several years.</a:t>
            </a:r>
            <a:endParaRPr lang="en-US" dirty="0"/>
          </a:p>
        </p:txBody>
      </p:sp>
      <p:graphicFrame>
        <p:nvGraphicFramePr>
          <p:cNvPr id="7" name="Chart 6">
            <a:extLst>
              <a:ext uri="{FF2B5EF4-FFF2-40B4-BE49-F238E27FC236}">
                <a16:creationId xmlns:a16="http://schemas.microsoft.com/office/drawing/2014/main" id="{6F7704E4-4493-A7D3-4A5D-01054B6E4167}"/>
              </a:ext>
            </a:extLst>
          </p:cNvPr>
          <p:cNvGraphicFramePr>
            <a:graphicFrameLocks noGrp="1"/>
          </p:cNvGraphicFramePr>
          <p:nvPr>
            <p:extLst>
              <p:ext uri="{D42A27DB-BD31-4B8C-83A1-F6EECF244321}">
                <p14:modId xmlns:p14="http://schemas.microsoft.com/office/powerpoint/2010/main" val="1356943660"/>
              </p:ext>
            </p:extLst>
          </p:nvPr>
        </p:nvGraphicFramePr>
        <p:xfrm>
          <a:off x="156144" y="1282079"/>
          <a:ext cx="6058530" cy="50835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5808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0"/>
            <a:ext cx="5858142" cy="864067"/>
          </a:xfrm>
        </p:spPr>
        <p:txBody>
          <a:bodyPr>
            <a:normAutofit/>
          </a:bodyPr>
          <a:lstStyle/>
          <a:p>
            <a:r>
              <a:rPr lang="en-US" i="0" dirty="0">
                <a:latin typeface="Arial" panose="020B0604020202020204" pitchFamily="34" charset="0"/>
              </a:rPr>
              <a:t>Overall2: Please rate your satisfaction on a scale from one to ten where one means you are very dissatisfied and ten means you are very satisfied, how satisfied would you say you are with the services provided by HireAbility VT? (% rating satisfaction as six through ten)</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84% of consumers are satisfied with the services provided by HireAbility VT, slightly lower than in 2019.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a:xfrm>
            <a:off x="6514177" y="3761481"/>
            <a:ext cx="2629823" cy="2511790"/>
          </a:xfrm>
        </p:spPr>
        <p:txBody>
          <a:bodyPr/>
          <a:lstStyle/>
          <a:p>
            <a:r>
              <a:rPr lang="en-US" b="1" u="sng" dirty="0"/>
              <a:t>Bottom Line</a:t>
            </a:r>
          </a:p>
          <a:p>
            <a:r>
              <a:rPr lang="en-US" dirty="0"/>
              <a:t>Despite a 1 percentage point decrease compared to 2019, the rate of satisfaction has remained stable over the past several years. </a:t>
            </a:r>
          </a:p>
        </p:txBody>
      </p:sp>
      <p:graphicFrame>
        <p:nvGraphicFramePr>
          <p:cNvPr id="7" name="Chart 6">
            <a:extLst>
              <a:ext uri="{FF2B5EF4-FFF2-40B4-BE49-F238E27FC236}">
                <a16:creationId xmlns:a16="http://schemas.microsoft.com/office/drawing/2014/main" id="{9CBCADA6-9ACF-8D87-7C20-9EE02DE99504}"/>
              </a:ext>
            </a:extLst>
          </p:cNvPr>
          <p:cNvGraphicFramePr>
            <a:graphicFrameLocks noGrp="1"/>
          </p:cNvGraphicFramePr>
          <p:nvPr>
            <p:extLst>
              <p:ext uri="{D42A27DB-BD31-4B8C-83A1-F6EECF244321}">
                <p14:modId xmlns:p14="http://schemas.microsoft.com/office/powerpoint/2010/main" val="2407682766"/>
              </p:ext>
            </p:extLst>
          </p:nvPr>
        </p:nvGraphicFramePr>
        <p:xfrm>
          <a:off x="152202" y="1362876"/>
          <a:ext cx="6062472" cy="5084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7126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743334"/>
          </a:xfrm>
        </p:spPr>
        <p:txBody>
          <a:bodyPr>
            <a:normAutofit/>
          </a:bodyPr>
          <a:lstStyle/>
          <a:p>
            <a:r>
              <a:rPr lang="en-US" i="0" dirty="0">
                <a:latin typeface="Arial" panose="020B0604020202020204" pitchFamily="34" charset="0"/>
              </a:rPr>
              <a:t>Overall3: Considering all the expectations you may have had about the services provided by HireAbility, to what extent have these services met your expectations? (% rating expectations as six through ten)</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About eight out of ten (83%) of consumers report HireAbility services have met their expectations, consistent with previous years</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endParaRPr lang="en-US" dirty="0"/>
          </a:p>
        </p:txBody>
      </p:sp>
      <p:graphicFrame>
        <p:nvGraphicFramePr>
          <p:cNvPr id="7" name="Chart 6">
            <a:extLst>
              <a:ext uri="{FF2B5EF4-FFF2-40B4-BE49-F238E27FC236}">
                <a16:creationId xmlns:a16="http://schemas.microsoft.com/office/drawing/2014/main" id="{B53E0E6B-5A00-8C60-CEF5-DC544F11C009}"/>
              </a:ext>
            </a:extLst>
          </p:cNvPr>
          <p:cNvGraphicFramePr>
            <a:graphicFrameLocks noGrp="1"/>
          </p:cNvGraphicFramePr>
          <p:nvPr>
            <p:extLst>
              <p:ext uri="{D42A27DB-BD31-4B8C-83A1-F6EECF244321}">
                <p14:modId xmlns:p14="http://schemas.microsoft.com/office/powerpoint/2010/main" val="1882046230"/>
              </p:ext>
            </p:extLst>
          </p:nvPr>
        </p:nvGraphicFramePr>
        <p:xfrm>
          <a:off x="60762" y="1322963"/>
          <a:ext cx="6153912" cy="50828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807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4E543A-A978-40AA-9891-14366BF1A5B5}"/>
              </a:ext>
            </a:extLst>
          </p:cNvPr>
          <p:cNvSpPr>
            <a:spLocks noGrp="1"/>
          </p:cNvSpPr>
          <p:nvPr>
            <p:ph type="body" sz="quarter" idx="10"/>
          </p:nvPr>
        </p:nvSpPr>
        <p:spPr>
          <a:xfrm>
            <a:off x="76200" y="1219200"/>
            <a:ext cx="4495800" cy="5486400"/>
          </a:xfrm>
        </p:spPr>
        <p:txBody>
          <a:bodyPr>
            <a:normAutofit lnSpcReduction="10000"/>
          </a:bodyPr>
          <a:lstStyle/>
          <a:p>
            <a:pPr marL="285750" indent="-285750">
              <a:buFont typeface="Arial" panose="020B0604020202020204" pitchFamily="34" charset="0"/>
              <a:buChar char="•"/>
            </a:pPr>
            <a:r>
              <a:rPr lang="en-US" sz="2000" dirty="0"/>
              <a:t>Methodology</a:t>
            </a:r>
          </a:p>
          <a:p>
            <a:pPr marL="285750" indent="-285750">
              <a:buFont typeface="Arial" panose="020B0604020202020204" pitchFamily="34" charset="0"/>
              <a:buChar char="•"/>
            </a:pPr>
            <a:r>
              <a:rPr lang="en-US" sz="2000" dirty="0" err="1"/>
              <a:t>HireAbility</a:t>
            </a:r>
            <a:r>
              <a:rPr lang="en-US" sz="2000" dirty="0"/>
              <a:t> Consumer Experience Core Metrics</a:t>
            </a:r>
          </a:p>
          <a:p>
            <a:pPr marL="285750" indent="-285750">
              <a:buFont typeface="Arial" panose="020B0604020202020204" pitchFamily="34" charset="0"/>
              <a:buChar char="•"/>
            </a:pPr>
            <a:r>
              <a:rPr lang="en-US" sz="2000" dirty="0"/>
              <a:t>Detailed Results</a:t>
            </a:r>
          </a:p>
          <a:p>
            <a:pPr marL="742950" lvl="1" indent="-285750">
              <a:buFont typeface="Arial" panose="020B0604020202020204" pitchFamily="34" charset="0"/>
              <a:buChar char="•"/>
            </a:pPr>
            <a:r>
              <a:rPr lang="en-US" sz="2000" dirty="0"/>
              <a:t>Overall Satisfaction and Expectations</a:t>
            </a:r>
          </a:p>
          <a:p>
            <a:pPr marL="742950" lvl="1" indent="-285750">
              <a:buFont typeface="Arial" panose="020B0604020202020204" pitchFamily="34" charset="0"/>
              <a:buChar char="•"/>
            </a:pPr>
            <a:r>
              <a:rPr lang="en-US" sz="2000" dirty="0"/>
              <a:t>Experience with Services Provided by </a:t>
            </a:r>
            <a:r>
              <a:rPr lang="en-US" sz="2000" dirty="0" err="1"/>
              <a:t>HireAbility</a:t>
            </a:r>
            <a:endParaRPr lang="en-US" sz="2000" dirty="0"/>
          </a:p>
          <a:p>
            <a:pPr marL="742950" lvl="1" indent="-285750">
              <a:buFont typeface="Arial" panose="020B0604020202020204" pitchFamily="34" charset="0"/>
              <a:buChar char="•"/>
            </a:pPr>
            <a:r>
              <a:rPr lang="en-US" sz="2000" dirty="0"/>
              <a:t>Experience with Staff and Counselors</a:t>
            </a:r>
          </a:p>
          <a:p>
            <a:pPr marL="742950" lvl="1" indent="-285750">
              <a:buFont typeface="Arial" panose="020B0604020202020204" pitchFamily="34" charset="0"/>
              <a:buChar char="•"/>
            </a:pPr>
            <a:r>
              <a:rPr lang="en-US" sz="2000" dirty="0"/>
              <a:t>Communications with </a:t>
            </a:r>
            <a:r>
              <a:rPr lang="en-US" sz="2000" dirty="0" err="1"/>
              <a:t>HireAbility</a:t>
            </a:r>
            <a:r>
              <a:rPr lang="en-US" sz="2000" dirty="0"/>
              <a:t> Staff</a:t>
            </a:r>
          </a:p>
          <a:p>
            <a:pPr marL="742950" lvl="1" indent="-285750">
              <a:buFont typeface="Arial" panose="020B0604020202020204" pitchFamily="34" charset="0"/>
              <a:buChar char="•"/>
            </a:pPr>
            <a:r>
              <a:rPr lang="en-US" sz="2000" dirty="0"/>
              <a:t>Customer Control and Involvement</a:t>
            </a:r>
          </a:p>
          <a:p>
            <a:pPr marL="742950" lvl="1" indent="-285750">
              <a:buFont typeface="Arial" panose="020B0604020202020204" pitchFamily="34" charset="0"/>
              <a:buChar char="•"/>
            </a:pPr>
            <a:r>
              <a:rPr lang="en-US" sz="2000" dirty="0"/>
              <a:t>Outcomes and Meeting Goals</a:t>
            </a:r>
          </a:p>
          <a:p>
            <a:pPr marL="742950" lvl="1" indent="-285750">
              <a:buFont typeface="Arial" panose="020B0604020202020204" pitchFamily="34" charset="0"/>
              <a:buChar char="•"/>
            </a:pPr>
            <a:r>
              <a:rPr lang="en-US" sz="2000" dirty="0"/>
              <a:t>Recommend </a:t>
            </a:r>
            <a:r>
              <a:rPr lang="en-US" sz="2000" dirty="0" err="1"/>
              <a:t>HireAbility</a:t>
            </a:r>
            <a:r>
              <a:rPr lang="en-US" sz="2000" dirty="0"/>
              <a:t>?</a:t>
            </a:r>
          </a:p>
          <a:p>
            <a:pPr marL="285750" indent="-285750">
              <a:buFont typeface="Arial" panose="020B0604020202020204" pitchFamily="34" charset="0"/>
              <a:buChar char="•"/>
            </a:pPr>
            <a:r>
              <a:rPr lang="en-US" sz="2000" dirty="0"/>
              <a:t>Other Key Areas of Experience</a:t>
            </a:r>
          </a:p>
          <a:p>
            <a:endParaRPr lang="en-US" sz="900" dirty="0"/>
          </a:p>
          <a:p>
            <a:endParaRPr lang="en-US" sz="900" dirty="0"/>
          </a:p>
          <a:p>
            <a:endParaRPr lang="en-US" sz="1200" dirty="0"/>
          </a:p>
          <a:p>
            <a:endParaRPr lang="en-US" sz="1200" dirty="0"/>
          </a:p>
          <a:p>
            <a:endParaRPr lang="en-US" sz="1200" dirty="0"/>
          </a:p>
          <a:p>
            <a:endParaRPr lang="en-US" sz="1200" dirty="0"/>
          </a:p>
          <a:p>
            <a:endParaRPr lang="en-US" sz="1200" dirty="0"/>
          </a:p>
          <a:p>
            <a:endParaRPr lang="en-US" sz="14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177CFEAA-A479-443D-9257-079BFB2238B7}"/>
              </a:ext>
            </a:extLst>
          </p:cNvPr>
          <p:cNvSpPr>
            <a:spLocks noGrp="1"/>
          </p:cNvSpPr>
          <p:nvPr>
            <p:ph type="body" sz="quarter" idx="12"/>
          </p:nvPr>
        </p:nvSpPr>
        <p:spPr/>
        <p:txBody>
          <a:bodyPr/>
          <a:lstStyle/>
          <a:p>
            <a:r>
              <a:rPr lang="en-US" dirty="0"/>
              <a:t>Table of Contents</a:t>
            </a:r>
          </a:p>
        </p:txBody>
      </p:sp>
    </p:spTree>
    <p:extLst>
      <p:ext uri="{BB962C8B-B14F-4D97-AF65-F5344CB8AC3E}">
        <p14:creationId xmlns:p14="http://schemas.microsoft.com/office/powerpoint/2010/main" val="2354843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normAutofit/>
          </a:bodyPr>
          <a:lstStyle/>
          <a:p>
            <a:r>
              <a:rPr lang="en-US" sz="3200" dirty="0"/>
              <a:t>Experience with Services Provided by </a:t>
            </a:r>
            <a:r>
              <a:rPr lang="en-US" sz="3200" dirty="0" err="1"/>
              <a:t>HireAbility</a:t>
            </a:r>
            <a:endParaRPr lang="en-US" sz="3200" dirty="0"/>
          </a:p>
          <a:p>
            <a:r>
              <a:rPr lang="en-US" sz="3200" dirty="0"/>
              <a:t>2022 Score: 82</a:t>
            </a:r>
          </a:p>
        </p:txBody>
      </p:sp>
    </p:spTree>
    <p:extLst>
      <p:ext uri="{BB962C8B-B14F-4D97-AF65-F5344CB8AC3E}">
        <p14:creationId xmlns:p14="http://schemas.microsoft.com/office/powerpoint/2010/main" val="2316830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CORE METRIC: Experience with Services Provided by HireAbility</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In 2022, the core metric for experiences with services provided by </a:t>
            </a:r>
            <a:r>
              <a:rPr lang="en-US" dirty="0" err="1"/>
              <a:t>HireAbility</a:t>
            </a:r>
            <a:r>
              <a:rPr lang="en-US" dirty="0"/>
              <a:t> is 82.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Consumers’ experience with services remain consistent year over year.</a:t>
            </a:r>
          </a:p>
        </p:txBody>
      </p:sp>
      <p:graphicFrame>
        <p:nvGraphicFramePr>
          <p:cNvPr id="9" name="Chart 8">
            <a:extLst>
              <a:ext uri="{FF2B5EF4-FFF2-40B4-BE49-F238E27FC236}">
                <a16:creationId xmlns:a16="http://schemas.microsoft.com/office/drawing/2014/main" id="{C385EB46-275E-F9FD-9C3D-043EAF03EEE2}"/>
              </a:ext>
            </a:extLst>
          </p:cNvPr>
          <p:cNvGraphicFramePr>
            <a:graphicFrameLocks/>
          </p:cNvGraphicFramePr>
          <p:nvPr>
            <p:extLst>
              <p:ext uri="{D42A27DB-BD31-4B8C-83A1-F6EECF244321}">
                <p14:modId xmlns:p14="http://schemas.microsoft.com/office/powerpoint/2010/main" val="916839957"/>
              </p:ext>
            </p:extLst>
          </p:nvPr>
        </p:nvGraphicFramePr>
        <p:xfrm>
          <a:off x="243642" y="985447"/>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3567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Service1: How satisfied were you with the choice of services that were available? (% very satisfied and satisfied)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85% of consumers are satisfied with the choice of services available. This is down from 89% in 2019, but comparable to prior years.</a:t>
            </a:r>
            <a:endParaRPr lang="en-US" dirty="0">
              <a:highlight>
                <a:srgbClr val="00FF00"/>
              </a:highlight>
            </a:endParaRP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Given the decrease in satisfaction in 2022, there may be an opportunity to identify ways to improve consumers’ choice of services. </a:t>
            </a:r>
          </a:p>
        </p:txBody>
      </p:sp>
      <p:graphicFrame>
        <p:nvGraphicFramePr>
          <p:cNvPr id="7" name="Chart 6">
            <a:extLst>
              <a:ext uri="{FF2B5EF4-FFF2-40B4-BE49-F238E27FC236}">
                <a16:creationId xmlns:a16="http://schemas.microsoft.com/office/drawing/2014/main" id="{0548B05F-0DDA-32D4-3B27-97F5759EB9BE}"/>
              </a:ext>
            </a:extLst>
          </p:cNvPr>
          <p:cNvGraphicFramePr>
            <a:graphicFrameLocks noGrp="1"/>
          </p:cNvGraphicFramePr>
          <p:nvPr>
            <p:extLst>
              <p:ext uri="{D42A27DB-BD31-4B8C-83A1-F6EECF244321}">
                <p14:modId xmlns:p14="http://schemas.microsoft.com/office/powerpoint/2010/main" val="3977778368"/>
              </p:ext>
            </p:extLst>
          </p:nvPr>
        </p:nvGraphicFramePr>
        <p:xfrm>
          <a:off x="243642" y="112024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490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Service2: How satisfied were you with the choice of service providers? (% very satisfied and satisfied)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At 88%, satisfaction with the choice of service providers is in-line with previous years’ high rate of satisfaction.</a:t>
            </a:r>
          </a:p>
        </p:txBody>
      </p:sp>
      <p:graphicFrame>
        <p:nvGraphicFramePr>
          <p:cNvPr id="7" name="Chart 6">
            <a:extLst>
              <a:ext uri="{FF2B5EF4-FFF2-40B4-BE49-F238E27FC236}">
                <a16:creationId xmlns:a16="http://schemas.microsoft.com/office/drawing/2014/main" id="{E9D11064-8140-7FDA-79F0-DB9B3DBDCF0D}"/>
              </a:ext>
            </a:extLst>
          </p:cNvPr>
          <p:cNvGraphicFramePr>
            <a:graphicFrameLocks noGrp="1"/>
          </p:cNvGraphicFramePr>
          <p:nvPr>
            <p:extLst>
              <p:ext uri="{D42A27DB-BD31-4B8C-83A1-F6EECF244321}">
                <p14:modId xmlns:p14="http://schemas.microsoft.com/office/powerpoint/2010/main" val="3784508273"/>
              </p:ext>
            </p:extLst>
          </p:nvPr>
        </p:nvGraphicFramePr>
        <p:xfrm>
          <a:off x="243642" y="112519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0278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normAutofit/>
          </a:bodyPr>
          <a:lstStyle/>
          <a:p>
            <a:r>
              <a:rPr lang="en-US" sz="3200" dirty="0"/>
              <a:t>Experience with Staff and Counselors</a:t>
            </a:r>
          </a:p>
          <a:p>
            <a:r>
              <a:rPr lang="en-US" sz="3200" dirty="0"/>
              <a:t>2022 Score: 90</a:t>
            </a:r>
          </a:p>
        </p:txBody>
      </p:sp>
    </p:spTree>
    <p:extLst>
      <p:ext uri="{BB962C8B-B14F-4D97-AF65-F5344CB8AC3E}">
        <p14:creationId xmlns:p14="http://schemas.microsoft.com/office/powerpoint/2010/main" val="889909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CORE METRIC: Experience with Staff and Counselors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Experience with </a:t>
            </a:r>
            <a:r>
              <a:rPr lang="en-US" dirty="0" err="1"/>
              <a:t>HireAbility</a:t>
            </a:r>
            <a:r>
              <a:rPr lang="en-US" dirty="0"/>
              <a:t> staff and counselors achieved a core metric score of 90, similar to the scores received in 2019 and 2016.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normAutofit/>
          </a:bodyPr>
          <a:lstStyle/>
          <a:p>
            <a:r>
              <a:rPr lang="en-US" b="1" u="sng" dirty="0"/>
              <a:t>Bottom Line</a:t>
            </a:r>
          </a:p>
          <a:p>
            <a:r>
              <a:rPr lang="en-US" dirty="0"/>
              <a:t>Despite the disruptions to services caused by the COVID-19 pandemic, consumers had a positive experience with staff and counselors.  </a:t>
            </a:r>
          </a:p>
        </p:txBody>
      </p:sp>
      <p:graphicFrame>
        <p:nvGraphicFramePr>
          <p:cNvPr id="9" name="Chart 8">
            <a:extLst>
              <a:ext uri="{FF2B5EF4-FFF2-40B4-BE49-F238E27FC236}">
                <a16:creationId xmlns:a16="http://schemas.microsoft.com/office/drawing/2014/main" id="{132C445E-808D-7035-7E7C-30A090628C65}"/>
              </a:ext>
            </a:extLst>
          </p:cNvPr>
          <p:cNvGraphicFramePr>
            <a:graphicFrameLocks/>
          </p:cNvGraphicFramePr>
          <p:nvPr>
            <p:extLst>
              <p:ext uri="{D42A27DB-BD31-4B8C-83A1-F6EECF244321}">
                <p14:modId xmlns:p14="http://schemas.microsoft.com/office/powerpoint/2010/main" val="3836054317"/>
              </p:ext>
            </p:extLst>
          </p:nvPr>
        </p:nvGraphicFramePr>
        <p:xfrm>
          <a:off x="243642" y="929936"/>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0008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Staff1: How helpful were the staff of HireAbility in helping you achieve your vocational rehabilitation goals? (% very or somewhat helpful)</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Nine-in-ten (91%) consumers indicated that </a:t>
            </a:r>
            <a:r>
              <a:rPr lang="en-US" dirty="0" err="1"/>
              <a:t>HireAbility</a:t>
            </a:r>
            <a:r>
              <a:rPr lang="en-US" dirty="0"/>
              <a:t> staff have been helpful in helping them achieve their vocational rehabilitation goals.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err="1"/>
              <a:t>HireAbility</a:t>
            </a:r>
            <a:r>
              <a:rPr lang="en-US" dirty="0"/>
              <a:t> staff and counselors have played a key role in helping consumers achieve their goals for nearly two decades. </a:t>
            </a:r>
          </a:p>
        </p:txBody>
      </p:sp>
      <p:graphicFrame>
        <p:nvGraphicFramePr>
          <p:cNvPr id="7" name="Chart 6">
            <a:extLst>
              <a:ext uri="{FF2B5EF4-FFF2-40B4-BE49-F238E27FC236}">
                <a16:creationId xmlns:a16="http://schemas.microsoft.com/office/drawing/2014/main" id="{A8C97230-FF46-E2F2-6CA0-CAA95AC6E3A3}"/>
              </a:ext>
            </a:extLst>
          </p:cNvPr>
          <p:cNvGraphicFramePr>
            <a:graphicFrameLocks noGrp="1"/>
          </p:cNvGraphicFramePr>
          <p:nvPr>
            <p:extLst>
              <p:ext uri="{D42A27DB-BD31-4B8C-83A1-F6EECF244321}">
                <p14:modId xmlns:p14="http://schemas.microsoft.com/office/powerpoint/2010/main" val="2626924248"/>
              </p:ext>
            </p:extLst>
          </p:nvPr>
        </p:nvGraphicFramePr>
        <p:xfrm>
          <a:off x="300087"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4742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Staff2: The HireAbility staff treated me with dignity and respect. (% strongly or somewhat agree)</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Nearly all (97%) of consumers say HireAbility staff treat them with dignity and respect, consistent with previous years.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err="1"/>
              <a:t>HireAbility</a:t>
            </a:r>
            <a:r>
              <a:rPr lang="en-US" dirty="0"/>
              <a:t> has consistently upheld professionalism and treats consumers with dignity and respect. </a:t>
            </a:r>
          </a:p>
        </p:txBody>
      </p:sp>
      <p:graphicFrame>
        <p:nvGraphicFramePr>
          <p:cNvPr id="7" name="Chart 6">
            <a:extLst>
              <a:ext uri="{FF2B5EF4-FFF2-40B4-BE49-F238E27FC236}">
                <a16:creationId xmlns:a16="http://schemas.microsoft.com/office/drawing/2014/main" id="{98419C88-138D-A54B-A340-89B6D1A7EA60}"/>
              </a:ext>
            </a:extLst>
          </p:cNvPr>
          <p:cNvGraphicFramePr>
            <a:graphicFrameLocks noGrp="1"/>
          </p:cNvGraphicFramePr>
          <p:nvPr>
            <p:extLst>
              <p:ext uri="{D42A27DB-BD31-4B8C-83A1-F6EECF244321}">
                <p14:modId xmlns:p14="http://schemas.microsoft.com/office/powerpoint/2010/main" val="975354834"/>
              </p:ext>
            </p:extLst>
          </p:nvPr>
        </p:nvGraphicFramePr>
        <p:xfrm>
          <a:off x="243642" y="112519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4621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Staff7: HireAbility staff believed in my abilities and partnered with me to achieve my career goal. (% strongly or somewhat agree)</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90% feel that </a:t>
            </a:r>
            <a:r>
              <a:rPr lang="en-US" dirty="0" err="1"/>
              <a:t>HireAbility</a:t>
            </a:r>
            <a:r>
              <a:rPr lang="en-US" dirty="0"/>
              <a:t> staff believe in their abilities and partner with them. This is slightly lower than 91% in 2019, and 3 percentage points lower than in 2016 (94%). </a:t>
            </a:r>
          </a:p>
        </p:txBody>
      </p:sp>
      <p:graphicFrame>
        <p:nvGraphicFramePr>
          <p:cNvPr id="7" name="Chart 6">
            <a:extLst>
              <a:ext uri="{FF2B5EF4-FFF2-40B4-BE49-F238E27FC236}">
                <a16:creationId xmlns:a16="http://schemas.microsoft.com/office/drawing/2014/main" id="{F0423BE1-F1CE-2495-05D0-64A46657D0D8}"/>
              </a:ext>
            </a:extLst>
          </p:cNvPr>
          <p:cNvGraphicFramePr>
            <a:graphicFrameLocks noGrp="1"/>
          </p:cNvGraphicFramePr>
          <p:nvPr>
            <p:extLst>
              <p:ext uri="{D42A27DB-BD31-4B8C-83A1-F6EECF244321}">
                <p14:modId xmlns:p14="http://schemas.microsoft.com/office/powerpoint/2010/main" val="205452084"/>
              </p:ext>
            </p:extLst>
          </p:nvPr>
        </p:nvGraphicFramePr>
        <p:xfrm>
          <a:off x="243642"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101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normAutofit/>
          </a:bodyPr>
          <a:lstStyle/>
          <a:p>
            <a:r>
              <a:rPr lang="en-US" sz="3200" dirty="0"/>
              <a:t>Communications with </a:t>
            </a:r>
            <a:r>
              <a:rPr lang="en-US" sz="3200" dirty="0" err="1"/>
              <a:t>HireAbility</a:t>
            </a:r>
            <a:r>
              <a:rPr lang="en-US" sz="3200" dirty="0"/>
              <a:t> Staff</a:t>
            </a:r>
          </a:p>
          <a:p>
            <a:r>
              <a:rPr lang="en-US" sz="3200" dirty="0"/>
              <a:t>2022 Score: 85</a:t>
            </a:r>
          </a:p>
        </p:txBody>
      </p:sp>
    </p:spTree>
    <p:extLst>
      <p:ext uri="{BB962C8B-B14F-4D97-AF65-F5344CB8AC3E}">
        <p14:creationId xmlns:p14="http://schemas.microsoft.com/office/powerpoint/2010/main" val="2241914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4E543A-A978-40AA-9891-14366BF1A5B5}"/>
              </a:ext>
            </a:extLst>
          </p:cNvPr>
          <p:cNvSpPr>
            <a:spLocks noGrp="1"/>
          </p:cNvSpPr>
          <p:nvPr>
            <p:ph type="body" sz="quarter" idx="10"/>
          </p:nvPr>
        </p:nvSpPr>
        <p:spPr>
          <a:xfrm>
            <a:off x="76200" y="1219200"/>
            <a:ext cx="4495800" cy="5486400"/>
          </a:xfrm>
        </p:spPr>
        <p:txBody>
          <a:bodyPr>
            <a:normAutofit/>
          </a:bodyPr>
          <a:lstStyle/>
          <a:p>
            <a:pPr marL="285750" indent="-285750">
              <a:lnSpc>
                <a:spcPct val="110000"/>
              </a:lnSpc>
              <a:spcBef>
                <a:spcPts val="0"/>
              </a:spcBef>
              <a:spcAft>
                <a:spcPts val="600"/>
              </a:spcAft>
              <a:buFont typeface="Arial" panose="020B0604020202020204" pitchFamily="34" charset="0"/>
              <a:buChar char="•"/>
            </a:pPr>
            <a:r>
              <a:rPr lang="en-US" sz="2000" dirty="0"/>
              <a:t>Benefits Counseling</a:t>
            </a:r>
          </a:p>
          <a:p>
            <a:pPr marL="285750" indent="-285750">
              <a:lnSpc>
                <a:spcPct val="110000"/>
              </a:lnSpc>
              <a:spcBef>
                <a:spcPts val="0"/>
              </a:spcBef>
              <a:spcAft>
                <a:spcPts val="600"/>
              </a:spcAft>
              <a:buFont typeface="Arial" panose="020B0604020202020204" pitchFamily="34" charset="0"/>
              <a:buChar char="•"/>
            </a:pPr>
            <a:r>
              <a:rPr lang="en-US" sz="2000" dirty="0"/>
              <a:t>Employment Services</a:t>
            </a:r>
          </a:p>
          <a:p>
            <a:pPr marL="285750" indent="-285750">
              <a:lnSpc>
                <a:spcPct val="110000"/>
              </a:lnSpc>
              <a:spcBef>
                <a:spcPts val="0"/>
              </a:spcBef>
              <a:spcAft>
                <a:spcPts val="600"/>
              </a:spcAft>
              <a:buFont typeface="Arial" panose="020B0604020202020204" pitchFamily="34" charset="0"/>
              <a:buChar char="•"/>
            </a:pPr>
            <a:r>
              <a:rPr lang="en-US" sz="2000" dirty="0"/>
              <a:t>Factors Impacting Services</a:t>
            </a:r>
          </a:p>
          <a:p>
            <a:pPr marL="285750" indent="-285750">
              <a:lnSpc>
                <a:spcPct val="110000"/>
              </a:lnSpc>
              <a:spcBef>
                <a:spcPts val="0"/>
              </a:spcBef>
              <a:spcAft>
                <a:spcPts val="600"/>
              </a:spcAft>
              <a:buFont typeface="Arial" panose="020B0604020202020204" pitchFamily="34" charset="0"/>
              <a:buChar char="•"/>
            </a:pPr>
            <a:r>
              <a:rPr lang="en-US" sz="2000" dirty="0"/>
              <a:t>Future Planning and Career Goals</a:t>
            </a:r>
          </a:p>
          <a:p>
            <a:pPr marL="285750" indent="-285750">
              <a:lnSpc>
                <a:spcPct val="110000"/>
              </a:lnSpc>
              <a:spcBef>
                <a:spcPts val="0"/>
              </a:spcBef>
              <a:spcAft>
                <a:spcPts val="600"/>
              </a:spcAft>
              <a:buFont typeface="Arial" panose="020B0604020202020204" pitchFamily="34" charset="0"/>
              <a:buChar char="•"/>
            </a:pPr>
            <a:r>
              <a:rPr lang="en-US" sz="2000" dirty="0"/>
              <a:t>Problems Experience by </a:t>
            </a:r>
            <a:r>
              <a:rPr lang="en-US" sz="2000" dirty="0" err="1"/>
              <a:t>HireAbility</a:t>
            </a:r>
            <a:r>
              <a:rPr lang="en-US" sz="2000" dirty="0"/>
              <a:t> Consumers</a:t>
            </a:r>
          </a:p>
          <a:p>
            <a:pPr marL="285750" indent="-285750">
              <a:lnSpc>
                <a:spcPct val="110000"/>
              </a:lnSpc>
              <a:spcBef>
                <a:spcPts val="0"/>
              </a:spcBef>
              <a:spcAft>
                <a:spcPts val="600"/>
              </a:spcAft>
              <a:buFont typeface="Arial" panose="020B0604020202020204" pitchFamily="34" charset="0"/>
              <a:buChar char="•"/>
            </a:pPr>
            <a:r>
              <a:rPr lang="en-US" sz="2000" dirty="0"/>
              <a:t>Feedback and Quality Improvement</a:t>
            </a:r>
          </a:p>
          <a:p>
            <a:pPr marL="285750" indent="-285750">
              <a:lnSpc>
                <a:spcPct val="110000"/>
              </a:lnSpc>
              <a:spcBef>
                <a:spcPts val="0"/>
              </a:spcBef>
              <a:spcAft>
                <a:spcPts val="600"/>
              </a:spcAft>
              <a:buFont typeface="Arial" panose="020B0604020202020204" pitchFamily="34" charset="0"/>
              <a:buChar char="•"/>
            </a:pPr>
            <a:r>
              <a:rPr lang="en-US" sz="2000" dirty="0"/>
              <a:t>The Client Assistance Program</a:t>
            </a:r>
          </a:p>
          <a:p>
            <a:pPr marL="285750" indent="-285750">
              <a:lnSpc>
                <a:spcPct val="110000"/>
              </a:lnSpc>
              <a:spcBef>
                <a:spcPts val="0"/>
              </a:spcBef>
              <a:spcAft>
                <a:spcPts val="600"/>
              </a:spcAft>
              <a:buFont typeface="Arial" panose="020B0604020202020204" pitchFamily="34" charset="0"/>
              <a:buChar char="•"/>
            </a:pPr>
            <a:r>
              <a:rPr lang="en-US" sz="2000" dirty="0"/>
              <a:t>Educational Attainment</a:t>
            </a:r>
          </a:p>
          <a:p>
            <a:pPr marL="285750" indent="-285750">
              <a:lnSpc>
                <a:spcPct val="110000"/>
              </a:lnSpc>
              <a:spcBef>
                <a:spcPts val="0"/>
              </a:spcBef>
              <a:spcAft>
                <a:spcPts val="600"/>
              </a:spcAft>
              <a:buFont typeface="Arial" panose="020B0604020202020204" pitchFamily="34" charset="0"/>
              <a:buChar char="•"/>
            </a:pPr>
            <a:r>
              <a:rPr lang="en-US" sz="2000" dirty="0"/>
              <a:t>COVID-19 &amp; Remote Services</a:t>
            </a:r>
          </a:p>
          <a:p>
            <a:pPr marL="285750" indent="-285750">
              <a:lnSpc>
                <a:spcPct val="110000"/>
              </a:lnSpc>
              <a:spcBef>
                <a:spcPts val="0"/>
              </a:spcBef>
              <a:spcAft>
                <a:spcPts val="600"/>
              </a:spcAft>
              <a:buFont typeface="Arial" panose="020B0604020202020204" pitchFamily="34" charset="0"/>
              <a:buChar char="•"/>
            </a:pPr>
            <a:r>
              <a:rPr lang="en-US" sz="2000" dirty="0"/>
              <a:t>Employment and Job Satisfaction</a:t>
            </a:r>
          </a:p>
          <a:p>
            <a:pPr marL="285750" indent="-285750">
              <a:lnSpc>
                <a:spcPct val="110000"/>
              </a:lnSpc>
              <a:spcBef>
                <a:spcPts val="0"/>
              </a:spcBef>
              <a:spcAft>
                <a:spcPts val="600"/>
              </a:spcAft>
              <a:buFont typeface="Arial" panose="020B0604020202020204" pitchFamily="34" charset="0"/>
              <a:buChar char="•"/>
            </a:pPr>
            <a:r>
              <a:rPr lang="en-US" sz="2000" dirty="0"/>
              <a:t>Discussion and Conclusions</a:t>
            </a:r>
          </a:p>
          <a:p>
            <a:endParaRPr lang="en-US" sz="900" dirty="0"/>
          </a:p>
          <a:p>
            <a:endParaRPr lang="en-US" sz="900" dirty="0"/>
          </a:p>
          <a:p>
            <a:endParaRPr lang="en-US" sz="1200" dirty="0"/>
          </a:p>
          <a:p>
            <a:endParaRPr lang="en-US" sz="1200" dirty="0"/>
          </a:p>
          <a:p>
            <a:endParaRPr lang="en-US" sz="1200" dirty="0"/>
          </a:p>
          <a:p>
            <a:endParaRPr lang="en-US" sz="1200" dirty="0"/>
          </a:p>
          <a:p>
            <a:endParaRPr lang="en-US" sz="1200" dirty="0"/>
          </a:p>
          <a:p>
            <a:endParaRPr lang="en-US" sz="14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177CFEAA-A479-443D-9257-079BFB2238B7}"/>
              </a:ext>
            </a:extLst>
          </p:cNvPr>
          <p:cNvSpPr>
            <a:spLocks noGrp="1"/>
          </p:cNvSpPr>
          <p:nvPr>
            <p:ph type="body" sz="quarter" idx="12"/>
          </p:nvPr>
        </p:nvSpPr>
        <p:spPr/>
        <p:txBody>
          <a:bodyPr>
            <a:normAutofit fontScale="77500" lnSpcReduction="20000"/>
          </a:bodyPr>
          <a:lstStyle/>
          <a:p>
            <a:r>
              <a:rPr lang="en-US" dirty="0"/>
              <a:t>Table of Contents (continued)</a:t>
            </a:r>
          </a:p>
        </p:txBody>
      </p:sp>
    </p:spTree>
    <p:extLst>
      <p:ext uri="{BB962C8B-B14F-4D97-AF65-F5344CB8AC3E}">
        <p14:creationId xmlns:p14="http://schemas.microsoft.com/office/powerpoint/2010/main" val="3935884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CORE METRIC: Communications with </a:t>
            </a:r>
            <a:r>
              <a:rPr lang="en-US" i="0" dirty="0" err="1">
                <a:latin typeface="Arial" panose="020B0604020202020204" pitchFamily="34" charset="0"/>
              </a:rPr>
              <a:t>HireAbility</a:t>
            </a:r>
            <a:r>
              <a:rPr lang="en-US" i="0" dirty="0">
                <a:latin typeface="Arial" panose="020B0604020202020204" pitchFamily="34" charset="0"/>
              </a:rPr>
              <a:t> Staff</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The core metric score for communications with </a:t>
            </a:r>
            <a:r>
              <a:rPr lang="en-US" dirty="0" err="1"/>
              <a:t>HireAbility</a:t>
            </a:r>
            <a:r>
              <a:rPr lang="en-US" dirty="0"/>
              <a:t> staff in 2022 is 85. This is similar to previous years.</a:t>
            </a:r>
          </a:p>
        </p:txBody>
      </p:sp>
      <p:graphicFrame>
        <p:nvGraphicFramePr>
          <p:cNvPr id="6" name="Chart 5">
            <a:extLst>
              <a:ext uri="{FF2B5EF4-FFF2-40B4-BE49-F238E27FC236}">
                <a16:creationId xmlns:a16="http://schemas.microsoft.com/office/drawing/2014/main" id="{8F318426-4F59-E681-90B6-960BBF7570D6}"/>
              </a:ext>
            </a:extLst>
          </p:cNvPr>
          <p:cNvGraphicFramePr>
            <a:graphicFrameLocks/>
          </p:cNvGraphicFramePr>
          <p:nvPr>
            <p:extLst>
              <p:ext uri="{D42A27DB-BD31-4B8C-83A1-F6EECF244321}">
                <p14:modId xmlns:p14="http://schemas.microsoft.com/office/powerpoint/2010/main" val="962928138"/>
              </p:ext>
            </p:extLst>
          </p:nvPr>
        </p:nvGraphicFramePr>
        <p:xfrm>
          <a:off x="300087"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440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lnSpcReduction="10000"/>
          </a:bodyPr>
          <a:lstStyle/>
          <a:p>
            <a:r>
              <a:rPr lang="en-US" i="0" dirty="0">
                <a:latin typeface="Arial" panose="020B0604020202020204" pitchFamily="34" charset="0"/>
              </a:rPr>
              <a:t>Comm1: How satisfied were you with the kind and amount of information you were given about the choices you had? (% very satisfied and satisfied)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normAutofit/>
          </a:bodyPr>
          <a:lstStyle/>
          <a:p>
            <a:r>
              <a:rPr lang="en-US" dirty="0"/>
              <a:t>88% of consumers in 2022 were satisfied with the information they were given about their choices. This is slightly lower than 90% reported in both 2016 and 2019.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err="1"/>
              <a:t>HireAbility</a:t>
            </a:r>
            <a:r>
              <a:rPr lang="en-US" dirty="0"/>
              <a:t> counselors and staff continue to provide consumers with the information they need about  available services, which may  help to facilitate an overall more positive experience.</a:t>
            </a:r>
          </a:p>
        </p:txBody>
      </p:sp>
      <p:graphicFrame>
        <p:nvGraphicFramePr>
          <p:cNvPr id="7" name="Chart 6">
            <a:extLst>
              <a:ext uri="{FF2B5EF4-FFF2-40B4-BE49-F238E27FC236}">
                <a16:creationId xmlns:a16="http://schemas.microsoft.com/office/drawing/2014/main" id="{45B0C2A8-448C-FF51-D4A6-95BDC4BD42AC}"/>
              </a:ext>
            </a:extLst>
          </p:cNvPr>
          <p:cNvGraphicFramePr>
            <a:graphicFrameLocks noGrp="1"/>
          </p:cNvGraphicFramePr>
          <p:nvPr>
            <p:extLst>
              <p:ext uri="{D42A27DB-BD31-4B8C-83A1-F6EECF244321}">
                <p14:modId xmlns:p14="http://schemas.microsoft.com/office/powerpoint/2010/main" val="850068885"/>
              </p:ext>
            </p:extLst>
          </p:nvPr>
        </p:nvGraphicFramePr>
        <p:xfrm>
          <a:off x="243642" y="1187445"/>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3635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377279"/>
            <a:ext cx="5858142" cy="609600"/>
          </a:xfrm>
        </p:spPr>
        <p:txBody>
          <a:bodyPr>
            <a:normAutofit lnSpcReduction="10000"/>
          </a:bodyPr>
          <a:lstStyle/>
          <a:p>
            <a:r>
              <a:rPr lang="en-US" i="0" dirty="0">
                <a:latin typeface="Arial" panose="020B0604020202020204" pitchFamily="34" charset="0"/>
              </a:rPr>
              <a:t>Comm2: How satisfied were you with how long it took your counselor to answer your questions or address your concerns? (% very satisfied and satisfied)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Consistent with prior years, 87% of </a:t>
            </a:r>
            <a:r>
              <a:rPr lang="en-US" dirty="0" err="1"/>
              <a:t>HireAbility</a:t>
            </a:r>
            <a:r>
              <a:rPr lang="en-US" dirty="0"/>
              <a:t> consumers are satisfied with the length of time it took their counselor to answer questions or address their concerns. </a:t>
            </a:r>
          </a:p>
        </p:txBody>
      </p:sp>
      <p:graphicFrame>
        <p:nvGraphicFramePr>
          <p:cNvPr id="7" name="Chart 6">
            <a:extLst>
              <a:ext uri="{FF2B5EF4-FFF2-40B4-BE49-F238E27FC236}">
                <a16:creationId xmlns:a16="http://schemas.microsoft.com/office/drawing/2014/main" id="{553EBB32-1887-B5B4-0348-2C920193D996}"/>
              </a:ext>
            </a:extLst>
          </p:cNvPr>
          <p:cNvGraphicFramePr>
            <a:graphicFrameLocks noGrp="1"/>
          </p:cNvGraphicFramePr>
          <p:nvPr>
            <p:extLst>
              <p:ext uri="{D42A27DB-BD31-4B8C-83A1-F6EECF244321}">
                <p14:modId xmlns:p14="http://schemas.microsoft.com/office/powerpoint/2010/main" val="975527451"/>
              </p:ext>
            </p:extLst>
          </p:nvPr>
        </p:nvGraphicFramePr>
        <p:xfrm>
          <a:off x="243642"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0163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lnSpcReduction="10000"/>
          </a:bodyPr>
          <a:lstStyle/>
          <a:p>
            <a:r>
              <a:rPr lang="en-US" i="0" dirty="0">
                <a:latin typeface="Arial" panose="020B0604020202020204" pitchFamily="34" charset="0"/>
              </a:rPr>
              <a:t>Comm4: </a:t>
            </a:r>
            <a:r>
              <a:rPr lang="en-US" i="0" u="none" strike="noStrike" dirty="0">
                <a:effectLst/>
                <a:latin typeface="Arial" panose="020B0604020202020204" pitchFamily="34" charset="0"/>
              </a:rPr>
              <a:t>My role and responsibility in communicating with HireAbility Vermont were made clear to me by my counselor.</a:t>
            </a:r>
            <a:r>
              <a:rPr lang="en-US" i="0" dirty="0">
                <a:latin typeface="Arial" panose="020B0604020202020204" pitchFamily="34" charset="0"/>
              </a:rPr>
              <a:t> (% strongly or somewhat agree)</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Almost all consumers (94%) say their counselor made clear their role and responsibility in communicating with </a:t>
            </a:r>
            <a:r>
              <a:rPr lang="en-US" dirty="0" err="1"/>
              <a:t>HireAbility</a:t>
            </a:r>
            <a:r>
              <a:rPr lang="en-US" dirty="0"/>
              <a:t>. </a:t>
            </a:r>
          </a:p>
        </p:txBody>
      </p:sp>
      <p:graphicFrame>
        <p:nvGraphicFramePr>
          <p:cNvPr id="7" name="Chart 6">
            <a:extLst>
              <a:ext uri="{FF2B5EF4-FFF2-40B4-BE49-F238E27FC236}">
                <a16:creationId xmlns:a16="http://schemas.microsoft.com/office/drawing/2014/main" id="{B35ACDB5-A66C-9D76-F0CD-A33C0588B538}"/>
              </a:ext>
            </a:extLst>
          </p:cNvPr>
          <p:cNvGraphicFramePr>
            <a:graphicFrameLocks noGrp="1"/>
          </p:cNvGraphicFramePr>
          <p:nvPr>
            <p:extLst>
              <p:ext uri="{D42A27DB-BD31-4B8C-83A1-F6EECF244321}">
                <p14:modId xmlns:p14="http://schemas.microsoft.com/office/powerpoint/2010/main" val="2603482610"/>
              </p:ext>
            </p:extLst>
          </p:nvPr>
        </p:nvGraphicFramePr>
        <p:xfrm>
          <a:off x="243642"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1997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normAutofit/>
          </a:bodyPr>
          <a:lstStyle/>
          <a:p>
            <a:r>
              <a:rPr lang="en-US" sz="3200" dirty="0"/>
              <a:t>Customer Control and Involvement</a:t>
            </a:r>
          </a:p>
          <a:p>
            <a:r>
              <a:rPr lang="en-US" sz="3200" dirty="0"/>
              <a:t>2022 Score: 86</a:t>
            </a:r>
          </a:p>
        </p:txBody>
      </p:sp>
    </p:spTree>
    <p:extLst>
      <p:ext uri="{BB962C8B-B14F-4D97-AF65-F5344CB8AC3E}">
        <p14:creationId xmlns:p14="http://schemas.microsoft.com/office/powerpoint/2010/main" val="31334422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t>CORE METRIC: Customer Control and involvement</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The 2022 consumer control and involvement core metric is 86, 2 points lower than the previous score of 88 in 2019. </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a:xfrm>
            <a:off x="6514177" y="2936147"/>
            <a:ext cx="2629823" cy="3337124"/>
          </a:xfrm>
        </p:spPr>
        <p:txBody>
          <a:bodyPr>
            <a:normAutofit/>
          </a:bodyPr>
          <a:lstStyle/>
          <a:p>
            <a:r>
              <a:rPr lang="en-US" b="1" u="sng" dirty="0"/>
              <a:t>Bottom Line</a:t>
            </a:r>
          </a:p>
          <a:p>
            <a:r>
              <a:rPr lang="en-US" dirty="0"/>
              <a:t>Consumers’ control over their own experience is key to the overall success of services and meeting goals.</a:t>
            </a:r>
          </a:p>
          <a:p>
            <a:r>
              <a:rPr lang="en-US" dirty="0"/>
              <a:t>It’s important that </a:t>
            </a:r>
            <a:r>
              <a:rPr lang="en-US" dirty="0" err="1"/>
              <a:t>HireAbility</a:t>
            </a:r>
            <a:r>
              <a:rPr lang="en-US" dirty="0"/>
              <a:t> counselors and staff continue to actively engage with and involve consumers.</a:t>
            </a:r>
          </a:p>
        </p:txBody>
      </p:sp>
      <p:graphicFrame>
        <p:nvGraphicFramePr>
          <p:cNvPr id="6" name="Chart 5">
            <a:extLst>
              <a:ext uri="{FF2B5EF4-FFF2-40B4-BE49-F238E27FC236}">
                <a16:creationId xmlns:a16="http://schemas.microsoft.com/office/drawing/2014/main" id="{09A8EBFC-6813-1161-8A36-436D9C25521B}"/>
              </a:ext>
            </a:extLst>
          </p:cNvPr>
          <p:cNvGraphicFramePr>
            <a:graphicFrameLocks/>
          </p:cNvGraphicFramePr>
          <p:nvPr>
            <p:extLst>
              <p:ext uri="{D42A27DB-BD31-4B8C-83A1-F6EECF244321}">
                <p14:modId xmlns:p14="http://schemas.microsoft.com/office/powerpoint/2010/main" val="1739318057"/>
              </p:ext>
            </p:extLst>
          </p:nvPr>
        </p:nvGraphicFramePr>
        <p:xfrm>
          <a:off x="466078" y="983202"/>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86229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Control1: How satisfied were you with your control and involvement in your </a:t>
            </a:r>
            <a:r>
              <a:rPr lang="en-US" i="0" dirty="0" err="1">
                <a:latin typeface="Arial" panose="020B0604020202020204" pitchFamily="34" charset="0"/>
              </a:rPr>
              <a:t>HireAbility</a:t>
            </a:r>
            <a:r>
              <a:rPr lang="en-US" i="0" dirty="0">
                <a:latin typeface="Arial" panose="020B0604020202020204" pitchFamily="34" charset="0"/>
              </a:rPr>
              <a:t> experience? (% very satisfied and satisfied)</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Nearly nine-in-ten (89%) consumers are satisfied with their level of control and involvement during the </a:t>
            </a:r>
            <a:r>
              <a:rPr lang="en-US" dirty="0" err="1"/>
              <a:t>HireAbility</a:t>
            </a:r>
            <a:r>
              <a:rPr lang="en-US" dirty="0"/>
              <a:t> experience, the same score as 2019.</a:t>
            </a:r>
            <a:endParaRPr lang="en-US" dirty="0">
              <a:highlight>
                <a:srgbClr val="00FF00"/>
              </a:highlight>
            </a:endParaRPr>
          </a:p>
        </p:txBody>
      </p:sp>
      <p:graphicFrame>
        <p:nvGraphicFramePr>
          <p:cNvPr id="7" name="Chart 6">
            <a:extLst>
              <a:ext uri="{FF2B5EF4-FFF2-40B4-BE49-F238E27FC236}">
                <a16:creationId xmlns:a16="http://schemas.microsoft.com/office/drawing/2014/main" id="{12A874F0-5606-3320-4D54-AFBA89987184}"/>
              </a:ext>
            </a:extLst>
          </p:cNvPr>
          <p:cNvGraphicFramePr>
            <a:graphicFrameLocks noGrp="1"/>
          </p:cNvGraphicFramePr>
          <p:nvPr>
            <p:extLst>
              <p:ext uri="{D42A27DB-BD31-4B8C-83A1-F6EECF244321}">
                <p14:modId xmlns:p14="http://schemas.microsoft.com/office/powerpoint/2010/main" val="2180053817"/>
              </p:ext>
            </p:extLst>
          </p:nvPr>
        </p:nvGraphicFramePr>
        <p:xfrm>
          <a:off x="232975" y="1154394"/>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46583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Control2: How satisfied were you with your choice of a career goal? (% very satisfied and satisfied)</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Fewer (84%) are satisfied with their choice of career goal in 2022 when compared to 2019 and all previous years.</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r>
              <a:rPr lang="en-US" b="1" u="sng" dirty="0"/>
              <a:t>Bottom Line</a:t>
            </a:r>
          </a:p>
          <a:p>
            <a:r>
              <a:rPr lang="en-US" dirty="0"/>
              <a:t>There may be an opportunity to emphasize individual needs and interests when it comes to helping consumers choose a career goal.  </a:t>
            </a:r>
          </a:p>
        </p:txBody>
      </p:sp>
      <p:graphicFrame>
        <p:nvGraphicFramePr>
          <p:cNvPr id="7" name="Chart 6">
            <a:extLst>
              <a:ext uri="{FF2B5EF4-FFF2-40B4-BE49-F238E27FC236}">
                <a16:creationId xmlns:a16="http://schemas.microsoft.com/office/drawing/2014/main" id="{EB0D6CE5-4450-5C14-D775-F51788AEE1D3}"/>
              </a:ext>
            </a:extLst>
          </p:cNvPr>
          <p:cNvGraphicFramePr>
            <a:graphicFrameLocks noGrp="1"/>
          </p:cNvGraphicFramePr>
          <p:nvPr>
            <p:extLst>
              <p:ext uri="{D42A27DB-BD31-4B8C-83A1-F6EECF244321}">
                <p14:modId xmlns:p14="http://schemas.microsoft.com/office/powerpoint/2010/main" val="159611258"/>
              </p:ext>
            </p:extLst>
          </p:nvPr>
        </p:nvGraphicFramePr>
        <p:xfrm>
          <a:off x="232975" y="1002442"/>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505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Control3: </a:t>
            </a:r>
            <a:r>
              <a:rPr lang="en-US" i="0" dirty="0" err="1">
                <a:latin typeface="Arial" panose="020B0604020202020204" pitchFamily="34" charset="0"/>
              </a:rPr>
              <a:t>HireAbility</a:t>
            </a:r>
            <a:r>
              <a:rPr lang="en-US" i="0" dirty="0">
                <a:latin typeface="Arial" panose="020B0604020202020204" pitchFamily="34" charset="0"/>
              </a:rPr>
              <a:t> staff asked me for my opinions and ideas about the services I need. (% strongly or somewhat agree)</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Almost all (94%) consumers say HireAbility staff asked for their opinions and ideas about needed services, consistent with the rate in 2019. </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r>
              <a:rPr lang="en-US" b="1" u="sng" dirty="0"/>
              <a:t>Bottom Line</a:t>
            </a:r>
          </a:p>
          <a:p>
            <a:r>
              <a:rPr lang="en-US" dirty="0" err="1"/>
              <a:t>HireAbility</a:t>
            </a:r>
            <a:r>
              <a:rPr lang="en-US" dirty="0"/>
              <a:t> counselors and staff continue to engage consumers and seek their input on services.</a:t>
            </a:r>
          </a:p>
        </p:txBody>
      </p:sp>
      <p:graphicFrame>
        <p:nvGraphicFramePr>
          <p:cNvPr id="7" name="Chart 6">
            <a:extLst>
              <a:ext uri="{FF2B5EF4-FFF2-40B4-BE49-F238E27FC236}">
                <a16:creationId xmlns:a16="http://schemas.microsoft.com/office/drawing/2014/main" id="{70695A0B-98F1-AC46-580D-F5946871BBB7}"/>
              </a:ext>
            </a:extLst>
          </p:cNvPr>
          <p:cNvGraphicFramePr>
            <a:graphicFrameLocks noGrp="1"/>
          </p:cNvGraphicFramePr>
          <p:nvPr>
            <p:extLst>
              <p:ext uri="{D42A27DB-BD31-4B8C-83A1-F6EECF244321}">
                <p14:modId xmlns:p14="http://schemas.microsoft.com/office/powerpoint/2010/main" val="1532336194"/>
              </p:ext>
            </p:extLst>
          </p:nvPr>
        </p:nvGraphicFramePr>
        <p:xfrm>
          <a:off x="232975" y="1154394"/>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4777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23443"/>
            <a:ext cx="5858142" cy="609600"/>
          </a:xfrm>
        </p:spPr>
        <p:txBody>
          <a:bodyPr>
            <a:normAutofit/>
          </a:bodyPr>
          <a:lstStyle/>
          <a:p>
            <a:r>
              <a:rPr lang="en-US" i="0" dirty="0">
                <a:latin typeface="Arial" panose="020B0604020202020204" pitchFamily="34" charset="0"/>
              </a:rPr>
              <a:t>Control4: My opinions and ideas were important to shaping my career goals.</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Nearly all (93%) consumers  agree that HireAbility staff asked for their opinions and ideas about HireAbility goals. </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r>
              <a:rPr lang="en-US" b="1" u="sng" dirty="0"/>
              <a:t>Bottom Line</a:t>
            </a:r>
          </a:p>
          <a:p>
            <a:r>
              <a:rPr lang="en-US" dirty="0"/>
              <a:t>It is important for customers to feel their opinions on </a:t>
            </a:r>
          </a:p>
        </p:txBody>
      </p:sp>
      <p:graphicFrame>
        <p:nvGraphicFramePr>
          <p:cNvPr id="7" name="Chart 6">
            <a:extLst>
              <a:ext uri="{FF2B5EF4-FFF2-40B4-BE49-F238E27FC236}">
                <a16:creationId xmlns:a16="http://schemas.microsoft.com/office/drawing/2014/main" id="{768B4FBC-0581-36C5-62C3-4569111AD2D2}"/>
              </a:ext>
            </a:extLst>
          </p:cNvPr>
          <p:cNvGraphicFramePr>
            <a:graphicFrameLocks noGrp="1"/>
          </p:cNvGraphicFramePr>
          <p:nvPr>
            <p:extLst>
              <p:ext uri="{D42A27DB-BD31-4B8C-83A1-F6EECF244321}">
                <p14:modId xmlns:p14="http://schemas.microsoft.com/office/powerpoint/2010/main" val="1002818133"/>
              </p:ext>
            </p:extLst>
          </p:nvPr>
        </p:nvGraphicFramePr>
        <p:xfrm>
          <a:off x="195009" y="1007365"/>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0849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1B7EE-0CF0-440A-83BD-78D69CE8C534}"/>
              </a:ext>
            </a:extLst>
          </p:cNvPr>
          <p:cNvSpPr>
            <a:spLocks noGrp="1"/>
          </p:cNvSpPr>
          <p:nvPr>
            <p:ph type="title"/>
          </p:nvPr>
        </p:nvSpPr>
        <p:spPr/>
        <p:txBody>
          <a:bodyPr>
            <a:normAutofit/>
          </a:bodyPr>
          <a:lstStyle/>
          <a:p>
            <a:r>
              <a:rPr lang="en-US" sz="2400" dirty="0">
                <a:latin typeface="Arial" panose="020B0604020202020204" pitchFamily="34" charset="0"/>
              </a:rPr>
              <a:t>How to Read This Report</a:t>
            </a:r>
          </a:p>
        </p:txBody>
      </p:sp>
      <p:sp>
        <p:nvSpPr>
          <p:cNvPr id="4" name="Rectangle 3">
            <a:extLst>
              <a:ext uri="{FF2B5EF4-FFF2-40B4-BE49-F238E27FC236}">
                <a16:creationId xmlns:a16="http://schemas.microsoft.com/office/drawing/2014/main" id="{AAA4DB32-FB76-4FFD-AE1E-629853067E17}"/>
              </a:ext>
            </a:extLst>
          </p:cNvPr>
          <p:cNvSpPr/>
          <p:nvPr/>
        </p:nvSpPr>
        <p:spPr>
          <a:xfrm>
            <a:off x="559638" y="1052749"/>
            <a:ext cx="6354434" cy="523220"/>
          </a:xfrm>
          <a:prstGeom prst="rect">
            <a:avLst/>
          </a:prstGeom>
        </p:spPr>
        <p:txBody>
          <a:bodyPr wrap="square">
            <a:spAutoFit/>
          </a:bodyPr>
          <a:lstStyle/>
          <a:p>
            <a:r>
              <a:rPr lang="en-US" sz="1400" dirty="0">
                <a:solidFill>
                  <a:schemeClr val="tx1">
                    <a:lumMod val="85000"/>
                    <a:lumOff val="15000"/>
                  </a:schemeClr>
                </a:solidFill>
                <a:latin typeface="Arial" panose="020B0604020202020204" pitchFamily="34" charset="0"/>
                <a:ea typeface="Times New Roman" panose="02020603050405020304" pitchFamily="18" charset="0"/>
                <a:cs typeface="Arial" panose="020B0604020202020204" pitchFamily="34" charset="0"/>
              </a:rPr>
              <a:t>To simplify reporting, certain phrases or standard responses are abbreviated in reports as follows:</a:t>
            </a:r>
            <a:endParaRPr lang="en-US" sz="1400" dirty="0">
              <a:solidFill>
                <a:schemeClr val="tx1">
                  <a:lumMod val="85000"/>
                  <a:lumOff val="15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E5A9BA5-D16D-42FE-B8D8-9A66A1BDAE3B}"/>
              </a:ext>
            </a:extLst>
          </p:cNvPr>
          <p:cNvGraphicFramePr>
            <a:graphicFrameLocks noGrp="1"/>
          </p:cNvGraphicFramePr>
          <p:nvPr>
            <p:extLst>
              <p:ext uri="{D42A27DB-BD31-4B8C-83A1-F6EECF244321}">
                <p14:modId xmlns:p14="http://schemas.microsoft.com/office/powerpoint/2010/main" val="3526123386"/>
              </p:ext>
            </p:extLst>
          </p:nvPr>
        </p:nvGraphicFramePr>
        <p:xfrm>
          <a:off x="627572" y="1632757"/>
          <a:ext cx="6286500" cy="662823"/>
        </p:xfrm>
        <a:graphic>
          <a:graphicData uri="http://schemas.openxmlformats.org/drawingml/2006/table">
            <a:tbl>
              <a:tblPr firstRow="1" bandRow="1">
                <a:tableStyleId>{5C22544A-7EE6-4342-B048-85BDC9FD1C3A}</a:tableStyleId>
              </a:tblPr>
              <a:tblGrid>
                <a:gridCol w="1146657">
                  <a:extLst>
                    <a:ext uri="{9D8B030D-6E8A-4147-A177-3AD203B41FA5}">
                      <a16:colId xmlns:a16="http://schemas.microsoft.com/office/drawing/2014/main" val="3711957553"/>
                    </a:ext>
                  </a:extLst>
                </a:gridCol>
                <a:gridCol w="5139843">
                  <a:extLst>
                    <a:ext uri="{9D8B030D-6E8A-4147-A177-3AD203B41FA5}">
                      <a16:colId xmlns:a16="http://schemas.microsoft.com/office/drawing/2014/main" val="947287047"/>
                    </a:ext>
                  </a:extLst>
                </a:gridCol>
              </a:tblGrid>
              <a:tr h="24056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Abbreviation</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Meaning</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9668467"/>
                  </a:ext>
                </a:extLst>
              </a:tr>
              <a:tr h="211127">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Other</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Infrequent responses combined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6823528"/>
                  </a:ext>
                </a:extLst>
              </a:tr>
              <a:tr h="211127">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MDR</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100" dirty="0">
                          <a:effectLst/>
                          <a:latin typeface="Arial" panose="020B0604020202020204" pitchFamily="34" charset="0"/>
                          <a:cs typeface="Arial" panose="020B0604020202020204" pitchFamily="34" charset="0"/>
                        </a:rPr>
                        <a:t>Market Decisions Research</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537729"/>
                  </a:ext>
                </a:extLst>
              </a:tr>
            </a:tbl>
          </a:graphicData>
        </a:graphic>
      </p:graphicFrame>
      <p:sp>
        <p:nvSpPr>
          <p:cNvPr id="2" name="TextBox 1">
            <a:extLst>
              <a:ext uri="{FF2B5EF4-FFF2-40B4-BE49-F238E27FC236}">
                <a16:creationId xmlns:a16="http://schemas.microsoft.com/office/drawing/2014/main" id="{1F2BE550-2BED-4119-AD8D-CC3D2B30D7F1}"/>
              </a:ext>
            </a:extLst>
          </p:cNvPr>
          <p:cNvSpPr txBox="1"/>
          <p:nvPr/>
        </p:nvSpPr>
        <p:spPr>
          <a:xfrm>
            <a:off x="593605" y="3898911"/>
            <a:ext cx="676354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The results presented in this report include all valid responses to questions. The reported percentages do not include responses where the consumer indicated they “Did not know the answer to the question,” that the question was “Not applicable to their situation” or chose not to answer the question. </a:t>
            </a:r>
          </a:p>
        </p:txBody>
      </p:sp>
      <p:sp>
        <p:nvSpPr>
          <p:cNvPr id="6" name="TextBox 5">
            <a:extLst>
              <a:ext uri="{FF2B5EF4-FFF2-40B4-BE49-F238E27FC236}">
                <a16:creationId xmlns:a16="http://schemas.microsoft.com/office/drawing/2014/main" id="{9B53A8EA-F20A-43D4-843B-494FE616ABAD}"/>
              </a:ext>
            </a:extLst>
          </p:cNvPr>
          <p:cNvSpPr txBox="1"/>
          <p:nvPr/>
        </p:nvSpPr>
        <p:spPr>
          <a:xfrm>
            <a:off x="593605" y="5130017"/>
            <a:ext cx="6763540"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In some cases, questions were asked of only a sub-set of consumers. In such cases the group of consumers asked the question is described below the question text at the top of each page.</a:t>
            </a:r>
          </a:p>
        </p:txBody>
      </p:sp>
      <p:sp>
        <p:nvSpPr>
          <p:cNvPr id="7" name="TextBox 6">
            <a:extLst>
              <a:ext uri="{FF2B5EF4-FFF2-40B4-BE49-F238E27FC236}">
                <a16:creationId xmlns:a16="http://schemas.microsoft.com/office/drawing/2014/main" id="{9FFC9F38-9948-473E-948A-F7CD6B19AB39}"/>
              </a:ext>
            </a:extLst>
          </p:cNvPr>
          <p:cNvSpPr txBox="1"/>
          <p:nvPr/>
        </p:nvSpPr>
        <p:spPr>
          <a:xfrm>
            <a:off x="593605" y="2667805"/>
            <a:ext cx="6669247" cy="1231106"/>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Results are provided in graphical and tabular form. When possible, the results are presented in line charts to trend data to prior years. The 2022 survey did include questions not asked in prior surveys. Results for these new questions are presented in bar or column charts.</a:t>
            </a:r>
          </a:p>
          <a:p>
            <a:endParaRPr lang="en-US" dirty="0"/>
          </a:p>
        </p:txBody>
      </p:sp>
    </p:spTree>
    <p:extLst>
      <p:ext uri="{BB962C8B-B14F-4D97-AF65-F5344CB8AC3E}">
        <p14:creationId xmlns:p14="http://schemas.microsoft.com/office/powerpoint/2010/main" val="17706630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normAutofit/>
          </a:bodyPr>
          <a:lstStyle/>
          <a:p>
            <a:r>
              <a:rPr lang="en-US" sz="3200" dirty="0"/>
              <a:t>Outcomes and Meeting Goals</a:t>
            </a:r>
          </a:p>
          <a:p>
            <a:r>
              <a:rPr lang="en-US" sz="3200" dirty="0"/>
              <a:t>2022 Score: 75</a:t>
            </a:r>
          </a:p>
        </p:txBody>
      </p:sp>
    </p:spTree>
    <p:extLst>
      <p:ext uri="{BB962C8B-B14F-4D97-AF65-F5344CB8AC3E}">
        <p14:creationId xmlns:p14="http://schemas.microsoft.com/office/powerpoint/2010/main" val="3514959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CORE METRIC: Outcomes and Meeting Goals</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The Outcomes and Meeting Goals metric has declined by 6 points since 2019, though the majority of consumers still report a positive experience in this area.</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r>
              <a:rPr lang="en-US" b="1" u="sng" dirty="0"/>
              <a:t>Bottom Line</a:t>
            </a:r>
          </a:p>
          <a:p>
            <a:r>
              <a:rPr lang="en-US" dirty="0"/>
              <a:t>This is similar to declines seen in other VR research MDR conducts- consumers are generally less satisfied with the results of services in 2022 in multiple states.</a:t>
            </a:r>
          </a:p>
        </p:txBody>
      </p:sp>
      <p:graphicFrame>
        <p:nvGraphicFramePr>
          <p:cNvPr id="6" name="Chart 5">
            <a:extLst>
              <a:ext uri="{FF2B5EF4-FFF2-40B4-BE49-F238E27FC236}">
                <a16:creationId xmlns:a16="http://schemas.microsoft.com/office/drawing/2014/main" id="{A1D05BB6-5C6B-9064-4AF7-D1ED905C56E4}"/>
              </a:ext>
            </a:extLst>
          </p:cNvPr>
          <p:cNvGraphicFramePr>
            <a:graphicFrameLocks/>
          </p:cNvGraphicFramePr>
          <p:nvPr>
            <p:extLst>
              <p:ext uri="{D42A27DB-BD31-4B8C-83A1-F6EECF244321}">
                <p14:modId xmlns:p14="http://schemas.microsoft.com/office/powerpoint/2010/main" val="659764030"/>
              </p:ext>
            </p:extLst>
          </p:nvPr>
        </p:nvGraphicFramePr>
        <p:xfrm>
          <a:off x="176530" y="894826"/>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4220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Outcomes2: The services I received from </a:t>
            </a:r>
            <a:r>
              <a:rPr lang="en-US" i="0" dirty="0" err="1">
                <a:latin typeface="Arial" panose="020B0604020202020204" pitchFamily="34" charset="0"/>
              </a:rPr>
              <a:t>HireAbility</a:t>
            </a:r>
            <a:r>
              <a:rPr lang="en-US" i="0" dirty="0">
                <a:latin typeface="Arial" panose="020B0604020202020204" pitchFamily="34" charset="0"/>
              </a:rPr>
              <a:t> helped me become more financially independent. (% strongly and somewhat agree)</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a:xfrm>
            <a:off x="6514177" y="1182073"/>
            <a:ext cx="2629823" cy="2246927"/>
          </a:xfrm>
        </p:spPr>
        <p:txBody>
          <a:bodyPr/>
          <a:lstStyle/>
          <a:p>
            <a:r>
              <a:rPr lang="en-US" dirty="0"/>
              <a:t>Three-quarters (71%) of customers say the </a:t>
            </a:r>
            <a:r>
              <a:rPr lang="en-US" dirty="0" err="1"/>
              <a:t>HireAbility</a:t>
            </a:r>
            <a:r>
              <a:rPr lang="en-US" dirty="0"/>
              <a:t> services they received have helped them become more financially independent, a 12-percentage point decrease from 2019, and comparable to 2011(72%) and 2008 (71%) score. </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r>
              <a:rPr lang="en-US" b="1" u="sng" dirty="0"/>
              <a:t>Bottom Line</a:t>
            </a:r>
          </a:p>
          <a:p>
            <a:r>
              <a:rPr lang="en-US" dirty="0"/>
              <a:t>This decline represents in part a return to pre-2016 levels, and may reflect current economic anxiety and job dissatisfaction.</a:t>
            </a:r>
          </a:p>
        </p:txBody>
      </p:sp>
      <p:graphicFrame>
        <p:nvGraphicFramePr>
          <p:cNvPr id="7" name="Chart 6">
            <a:extLst>
              <a:ext uri="{FF2B5EF4-FFF2-40B4-BE49-F238E27FC236}">
                <a16:creationId xmlns:a16="http://schemas.microsoft.com/office/drawing/2014/main" id="{17CE0BA9-F7D5-EB67-CB1E-806B70DA2708}"/>
              </a:ext>
            </a:extLst>
          </p:cNvPr>
          <p:cNvGraphicFramePr>
            <a:graphicFrameLocks noGrp="1"/>
          </p:cNvGraphicFramePr>
          <p:nvPr>
            <p:extLst>
              <p:ext uri="{D42A27DB-BD31-4B8C-83A1-F6EECF244321}">
                <p14:modId xmlns:p14="http://schemas.microsoft.com/office/powerpoint/2010/main" val="3785280994"/>
              </p:ext>
            </p:extLst>
          </p:nvPr>
        </p:nvGraphicFramePr>
        <p:xfrm>
          <a:off x="289420" y="1032558"/>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2379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Outcomes5: HireAbility helped me reach my job goals. (% strongly and somewhat agree)</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Three-quarters (77%) agree that </a:t>
            </a:r>
            <a:r>
              <a:rPr lang="en-US" dirty="0" err="1"/>
              <a:t>HireAbility</a:t>
            </a:r>
            <a:r>
              <a:rPr lang="en-US" dirty="0"/>
              <a:t> helped them reach their job goals. A decrease from 2019 (83%) and 2013 (81%) results. </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endParaRPr lang="en-US" dirty="0"/>
          </a:p>
          <a:p>
            <a:endParaRPr lang="en-US" dirty="0"/>
          </a:p>
        </p:txBody>
      </p:sp>
      <p:graphicFrame>
        <p:nvGraphicFramePr>
          <p:cNvPr id="8" name="Chart 7">
            <a:extLst>
              <a:ext uri="{FF2B5EF4-FFF2-40B4-BE49-F238E27FC236}">
                <a16:creationId xmlns:a16="http://schemas.microsoft.com/office/drawing/2014/main" id="{6C83A554-9D2C-4D4A-A662-3AFF0F4597D4}"/>
              </a:ext>
            </a:extLst>
          </p:cNvPr>
          <p:cNvGraphicFramePr>
            <a:graphicFrameLocks/>
          </p:cNvGraphicFramePr>
          <p:nvPr>
            <p:extLst>
              <p:ext uri="{D42A27DB-BD31-4B8C-83A1-F6EECF244321}">
                <p14:modId xmlns:p14="http://schemas.microsoft.com/office/powerpoint/2010/main" val="2411671491"/>
              </p:ext>
            </p:extLst>
          </p:nvPr>
        </p:nvGraphicFramePr>
        <p:xfrm>
          <a:off x="289420" y="104873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01985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normAutofit/>
          </a:bodyPr>
          <a:lstStyle/>
          <a:p>
            <a:r>
              <a:rPr lang="en-US" sz="3200" dirty="0"/>
              <a:t>Recommend </a:t>
            </a:r>
            <a:r>
              <a:rPr lang="en-US" sz="3200" dirty="0" err="1"/>
              <a:t>HireAbility</a:t>
            </a:r>
            <a:r>
              <a:rPr lang="en-US" sz="3200" dirty="0"/>
              <a:t>?</a:t>
            </a:r>
          </a:p>
          <a:p>
            <a:r>
              <a:rPr lang="en-US" sz="3200" dirty="0"/>
              <a:t>2022 Score: 93</a:t>
            </a:r>
          </a:p>
        </p:txBody>
      </p:sp>
    </p:spTree>
    <p:extLst>
      <p:ext uri="{BB962C8B-B14F-4D97-AF65-F5344CB8AC3E}">
        <p14:creationId xmlns:p14="http://schemas.microsoft.com/office/powerpoint/2010/main" val="330556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Recommend1:  Would you tell your friends with disabilities to go to the HireAbility program for help? (% yes)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Consistent with past years, almost all (93%) consumers recommend their friends seek help from </a:t>
            </a:r>
            <a:r>
              <a:rPr lang="en-US" dirty="0" err="1"/>
              <a:t>HireAbility</a:t>
            </a:r>
            <a:r>
              <a:rPr lang="en-US" dirty="0"/>
              <a:t>.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Consumers have consistently reported they they would recommend </a:t>
            </a:r>
            <a:r>
              <a:rPr lang="en-US" dirty="0" err="1"/>
              <a:t>HireAbility’s</a:t>
            </a:r>
            <a:r>
              <a:rPr lang="en-US" dirty="0"/>
              <a:t> services to their peers.</a:t>
            </a:r>
          </a:p>
        </p:txBody>
      </p:sp>
      <p:graphicFrame>
        <p:nvGraphicFramePr>
          <p:cNvPr id="7" name="Chart 6">
            <a:extLst>
              <a:ext uri="{FF2B5EF4-FFF2-40B4-BE49-F238E27FC236}">
                <a16:creationId xmlns:a16="http://schemas.microsoft.com/office/drawing/2014/main" id="{876C0A6B-522D-0F29-8357-D2997F13F5AE}"/>
              </a:ext>
            </a:extLst>
          </p:cNvPr>
          <p:cNvGraphicFramePr>
            <a:graphicFrameLocks noGrp="1"/>
          </p:cNvGraphicFramePr>
          <p:nvPr>
            <p:extLst>
              <p:ext uri="{D42A27DB-BD31-4B8C-83A1-F6EECF244321}">
                <p14:modId xmlns:p14="http://schemas.microsoft.com/office/powerpoint/2010/main" val="2417624397"/>
              </p:ext>
            </p:extLst>
          </p:nvPr>
        </p:nvGraphicFramePr>
        <p:xfrm>
          <a:off x="243642" y="1098090"/>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774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Other Key Areas of Experience</a:t>
            </a:r>
          </a:p>
        </p:txBody>
      </p:sp>
    </p:spTree>
    <p:extLst>
      <p:ext uri="{BB962C8B-B14F-4D97-AF65-F5344CB8AC3E}">
        <p14:creationId xmlns:p14="http://schemas.microsoft.com/office/powerpoint/2010/main" val="11130738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Apply: How easy was it for you to complete an application for HireAbility services? (% very and somewhat easy)</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92% of consumers say completing an application for </a:t>
            </a:r>
            <a:r>
              <a:rPr lang="en-US" dirty="0" err="1"/>
              <a:t>HireAbility</a:t>
            </a:r>
            <a:r>
              <a:rPr lang="en-US" dirty="0"/>
              <a:t> services is easy. </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r>
              <a:rPr lang="en-US" b="1" u="sng" dirty="0"/>
              <a:t>Bottom Line</a:t>
            </a:r>
          </a:p>
          <a:p>
            <a:r>
              <a:rPr lang="en-US" dirty="0"/>
              <a:t>The majority of consumers continue to report that they are able to complete the application with ease. </a:t>
            </a:r>
          </a:p>
        </p:txBody>
      </p:sp>
      <p:graphicFrame>
        <p:nvGraphicFramePr>
          <p:cNvPr id="7" name="Chart 6">
            <a:extLst>
              <a:ext uri="{FF2B5EF4-FFF2-40B4-BE49-F238E27FC236}">
                <a16:creationId xmlns:a16="http://schemas.microsoft.com/office/drawing/2014/main" id="{775FF4D3-657C-617F-894A-A61AEED15676}"/>
              </a:ext>
            </a:extLst>
          </p:cNvPr>
          <p:cNvGraphicFramePr>
            <a:graphicFrameLocks noGrp="1"/>
          </p:cNvGraphicFramePr>
          <p:nvPr>
            <p:extLst>
              <p:ext uri="{D42A27DB-BD31-4B8C-83A1-F6EECF244321}">
                <p14:modId xmlns:p14="http://schemas.microsoft.com/office/powerpoint/2010/main" val="1043413092"/>
              </p:ext>
            </p:extLst>
          </p:nvPr>
        </p:nvGraphicFramePr>
        <p:xfrm>
          <a:off x="289420" y="108914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04201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Access: How accessible was </a:t>
            </a:r>
            <a:r>
              <a:rPr lang="en-US" i="0" dirty="0" err="1">
                <a:latin typeface="Arial" panose="020B0604020202020204" pitchFamily="34" charset="0"/>
              </a:rPr>
              <a:t>HireAbility</a:t>
            </a:r>
            <a:r>
              <a:rPr lang="en-US" i="0" dirty="0">
                <a:latin typeface="Arial" panose="020B0604020202020204" pitchFamily="34" charset="0"/>
              </a:rPr>
              <a:t> for someone with your type of disability? (% very accessible or accessible)</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Consistent with previous years, 96% report the </a:t>
            </a:r>
            <a:r>
              <a:rPr lang="en-US" dirty="0" err="1"/>
              <a:t>HireAbility</a:t>
            </a:r>
            <a:r>
              <a:rPr lang="en-US" dirty="0"/>
              <a:t> office is accessible for their type of disability.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Although the results reflect the lowest score among all the report years, the difference is not significant. </a:t>
            </a:r>
          </a:p>
        </p:txBody>
      </p:sp>
      <p:graphicFrame>
        <p:nvGraphicFramePr>
          <p:cNvPr id="7" name="Chart 6">
            <a:extLst>
              <a:ext uri="{FF2B5EF4-FFF2-40B4-BE49-F238E27FC236}">
                <a16:creationId xmlns:a16="http://schemas.microsoft.com/office/drawing/2014/main" id="{E0B45F78-BBDE-1737-4327-046427133FD9}"/>
              </a:ext>
            </a:extLst>
          </p:cNvPr>
          <p:cNvGraphicFramePr>
            <a:graphicFrameLocks noGrp="1"/>
          </p:cNvGraphicFramePr>
          <p:nvPr>
            <p:extLst>
              <p:ext uri="{D42A27DB-BD31-4B8C-83A1-F6EECF244321}">
                <p14:modId xmlns:p14="http://schemas.microsoft.com/office/powerpoint/2010/main" val="1204952274"/>
              </p:ext>
            </p:extLst>
          </p:nvPr>
        </p:nvGraphicFramePr>
        <p:xfrm>
          <a:off x="300087" y="1122539"/>
          <a:ext cx="5971032" cy="49899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9591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EmpServe2: How well did </a:t>
            </a:r>
            <a:r>
              <a:rPr lang="en-US" i="0" dirty="0" err="1">
                <a:latin typeface="Arial" panose="020B0604020202020204" pitchFamily="34" charset="0"/>
              </a:rPr>
              <a:t>HireAbility</a:t>
            </a:r>
            <a:r>
              <a:rPr lang="en-US" i="0" dirty="0">
                <a:latin typeface="Arial" panose="020B0604020202020204" pitchFamily="34" charset="0"/>
              </a:rPr>
              <a:t> coordinate job placement services with the VABIR representative? (% very well or somewhat well)</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Down 4 percentage points from 2019 (92%), 88% are satisfied with how </a:t>
            </a:r>
            <a:r>
              <a:rPr lang="en-US" dirty="0" err="1"/>
              <a:t>HireAbility</a:t>
            </a:r>
            <a:r>
              <a:rPr lang="en-US" dirty="0"/>
              <a:t> coordinates job placement services with their VABIR representative in 2022.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endParaRPr lang="en-US" dirty="0"/>
          </a:p>
        </p:txBody>
      </p:sp>
      <p:graphicFrame>
        <p:nvGraphicFramePr>
          <p:cNvPr id="7" name="Chart 6">
            <a:extLst>
              <a:ext uri="{FF2B5EF4-FFF2-40B4-BE49-F238E27FC236}">
                <a16:creationId xmlns:a16="http://schemas.microsoft.com/office/drawing/2014/main" id="{A440E41B-F8CC-D83D-BDE0-5785F54D2A01}"/>
              </a:ext>
            </a:extLst>
          </p:cNvPr>
          <p:cNvGraphicFramePr>
            <a:graphicFrameLocks noGrp="1"/>
          </p:cNvGraphicFramePr>
          <p:nvPr>
            <p:extLst>
              <p:ext uri="{D42A27DB-BD31-4B8C-83A1-F6EECF244321}">
                <p14:modId xmlns:p14="http://schemas.microsoft.com/office/powerpoint/2010/main" val="610755910"/>
              </p:ext>
            </p:extLst>
          </p:nvPr>
        </p:nvGraphicFramePr>
        <p:xfrm>
          <a:off x="356532" y="124229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9717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5BCD13-3908-47EF-9E96-039B8E8BA681}"/>
              </a:ext>
            </a:extLst>
          </p:cNvPr>
          <p:cNvSpPr>
            <a:spLocks noGrp="1"/>
          </p:cNvSpPr>
          <p:nvPr>
            <p:ph type="body" sz="quarter" idx="11"/>
          </p:nvPr>
        </p:nvSpPr>
        <p:spPr/>
        <p:txBody>
          <a:bodyPr/>
          <a:lstStyle/>
          <a:p>
            <a:r>
              <a:rPr lang="en-US" dirty="0"/>
              <a:t>Methodology</a:t>
            </a:r>
          </a:p>
        </p:txBody>
      </p:sp>
    </p:spTree>
    <p:extLst>
      <p:ext uri="{BB962C8B-B14F-4D97-AF65-F5344CB8AC3E}">
        <p14:creationId xmlns:p14="http://schemas.microsoft.com/office/powerpoint/2010/main" val="39580911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Assistance1: Were you able to receive needed services even when your vocational rehabilitation counselor was not available?</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Eight-in-ten (78%) </a:t>
            </a:r>
            <a:r>
              <a:rPr lang="en-US" dirty="0" err="1"/>
              <a:t>HireAbility</a:t>
            </a:r>
            <a:r>
              <a:rPr lang="en-US" dirty="0"/>
              <a:t> consumers say they were still able to receive services even when their counselor was inaccessible.</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err="1"/>
              <a:t>HireAbility</a:t>
            </a:r>
            <a:r>
              <a:rPr lang="en-US" dirty="0"/>
              <a:t> staff is able to work collaboratively in order to provide services for their consumers. </a:t>
            </a:r>
          </a:p>
        </p:txBody>
      </p:sp>
      <p:graphicFrame>
        <p:nvGraphicFramePr>
          <p:cNvPr id="6" name="Chart 5">
            <a:extLst>
              <a:ext uri="{FF2B5EF4-FFF2-40B4-BE49-F238E27FC236}">
                <a16:creationId xmlns:a16="http://schemas.microsoft.com/office/drawing/2014/main" id="{B6015FAC-1A50-A39D-DE96-3E066409C255}"/>
              </a:ext>
            </a:extLst>
          </p:cNvPr>
          <p:cNvGraphicFramePr>
            <a:graphicFrameLocks/>
          </p:cNvGraphicFramePr>
          <p:nvPr>
            <p:extLst>
              <p:ext uri="{D42A27DB-BD31-4B8C-83A1-F6EECF244321}">
                <p14:modId xmlns:p14="http://schemas.microsoft.com/office/powerpoint/2010/main" val="2505237392"/>
              </p:ext>
            </p:extLst>
          </p:nvPr>
        </p:nvGraphicFramePr>
        <p:xfrm>
          <a:off x="642709" y="1616845"/>
          <a:ext cx="5285787" cy="36243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848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Support1: Do you feel that you are getting the support needed to be successful in the long term?</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83% of </a:t>
            </a:r>
            <a:r>
              <a:rPr lang="en-US" dirty="0" err="1"/>
              <a:t>HireAbility</a:t>
            </a:r>
            <a:r>
              <a:rPr lang="en-US" dirty="0"/>
              <a:t> consumers believe they’re getting the support they need in order to be successful in the long term.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The majority of consumers say </a:t>
            </a:r>
            <a:r>
              <a:rPr lang="en-US" dirty="0" err="1"/>
              <a:t>HireAbility</a:t>
            </a:r>
            <a:r>
              <a:rPr lang="en-US" dirty="0"/>
              <a:t> helped them build the foundation needed to be success. </a:t>
            </a:r>
          </a:p>
          <a:p>
            <a:endParaRPr lang="en-US" dirty="0"/>
          </a:p>
        </p:txBody>
      </p:sp>
      <p:graphicFrame>
        <p:nvGraphicFramePr>
          <p:cNvPr id="6" name="Chart 5">
            <a:extLst>
              <a:ext uri="{FF2B5EF4-FFF2-40B4-BE49-F238E27FC236}">
                <a16:creationId xmlns:a16="http://schemas.microsoft.com/office/drawing/2014/main" id="{B6015FAC-1A50-A39D-DE96-3E066409C255}"/>
              </a:ext>
            </a:extLst>
          </p:cNvPr>
          <p:cNvGraphicFramePr>
            <a:graphicFrameLocks/>
          </p:cNvGraphicFramePr>
          <p:nvPr>
            <p:extLst>
              <p:ext uri="{D42A27DB-BD31-4B8C-83A1-F6EECF244321}">
                <p14:modId xmlns:p14="http://schemas.microsoft.com/office/powerpoint/2010/main" val="912605160"/>
              </p:ext>
            </p:extLst>
          </p:nvPr>
        </p:nvGraphicFramePr>
        <p:xfrm>
          <a:off x="642987" y="1590809"/>
          <a:ext cx="5285232" cy="3621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32636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Benefits Counseling</a:t>
            </a:r>
          </a:p>
        </p:txBody>
      </p:sp>
    </p:spTree>
    <p:extLst>
      <p:ext uri="{BB962C8B-B14F-4D97-AF65-F5344CB8AC3E}">
        <p14:creationId xmlns:p14="http://schemas.microsoft.com/office/powerpoint/2010/main" val="3891616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BenCouns1: Were you able to access benefits counseling through </a:t>
            </a:r>
            <a:r>
              <a:rPr lang="en-US" i="0" dirty="0" err="1">
                <a:latin typeface="Arial" panose="020B0604020202020204" pitchFamily="34" charset="0"/>
              </a:rPr>
              <a:t>HireAbilitity’s</a:t>
            </a:r>
            <a:r>
              <a:rPr lang="en-US" i="0" dirty="0">
                <a:latin typeface="Arial" panose="020B0604020202020204" pitchFamily="34" charset="0"/>
              </a:rPr>
              <a:t> Work Incentives Counselors? (% yes)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Over one-third (34%) report they did not need benefits counseling services.</a:t>
            </a:r>
          </a:p>
          <a:p>
            <a:r>
              <a:rPr lang="en-US" dirty="0"/>
              <a:t>Among those who did utilize benefits counseling services,  44% say they were able to access benefits counseling through </a:t>
            </a:r>
            <a:r>
              <a:rPr lang="en-US" dirty="0" err="1"/>
              <a:t>HireAbility</a:t>
            </a:r>
            <a:r>
              <a:rPr lang="en-US" dirty="0"/>
              <a:t>.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normAutofit/>
          </a:bodyPr>
          <a:lstStyle/>
          <a:p>
            <a:r>
              <a:rPr lang="en-US" b="1" u="sng" dirty="0"/>
              <a:t>Bottom Line</a:t>
            </a:r>
          </a:p>
          <a:p>
            <a:r>
              <a:rPr lang="en-US" dirty="0"/>
              <a:t>This is an opportunity to offer provide education about benefits counseling services and how to access it. </a:t>
            </a:r>
          </a:p>
          <a:p>
            <a:endParaRPr lang="en-US" dirty="0">
              <a:highlight>
                <a:srgbClr val="00FF00"/>
              </a:highlight>
            </a:endParaRPr>
          </a:p>
        </p:txBody>
      </p:sp>
      <p:graphicFrame>
        <p:nvGraphicFramePr>
          <p:cNvPr id="7" name="Chart 6">
            <a:extLst>
              <a:ext uri="{FF2B5EF4-FFF2-40B4-BE49-F238E27FC236}">
                <a16:creationId xmlns:a16="http://schemas.microsoft.com/office/drawing/2014/main" id="{990A9D3E-A5C9-D5E6-234F-0D1A57519BF1}"/>
              </a:ext>
            </a:extLst>
          </p:cNvPr>
          <p:cNvGraphicFramePr>
            <a:graphicFrameLocks noGrp="1"/>
          </p:cNvGraphicFramePr>
          <p:nvPr>
            <p:extLst>
              <p:ext uri="{D42A27DB-BD31-4B8C-83A1-F6EECF244321}">
                <p14:modId xmlns:p14="http://schemas.microsoft.com/office/powerpoint/2010/main" val="4130753854"/>
              </p:ext>
            </p:extLst>
          </p:nvPr>
        </p:nvGraphicFramePr>
        <p:xfrm>
          <a:off x="300087" y="1187445"/>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62316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37727" y="432066"/>
            <a:ext cx="5858142" cy="743333"/>
          </a:xfrm>
        </p:spPr>
        <p:txBody>
          <a:bodyPr>
            <a:noAutofit/>
          </a:bodyPr>
          <a:lstStyle/>
          <a:p>
            <a:pPr>
              <a:lnSpc>
                <a:spcPct val="50000"/>
              </a:lnSpc>
            </a:pPr>
            <a:r>
              <a:rPr lang="en-US" i="0" dirty="0">
                <a:latin typeface="Arial" panose="020B0604020202020204" pitchFamily="34" charset="0"/>
              </a:rPr>
              <a:t>BenCouns3: Which of the following did your Work Incentives counselor </a:t>
            </a:r>
          </a:p>
          <a:p>
            <a:pPr>
              <a:lnSpc>
                <a:spcPct val="50000"/>
              </a:lnSpc>
            </a:pPr>
            <a:r>
              <a:rPr lang="en-US" i="0" dirty="0">
                <a:latin typeface="Arial" panose="020B0604020202020204" pitchFamily="34" charset="0"/>
              </a:rPr>
              <a:t>help you with?</a:t>
            </a:r>
          </a:p>
          <a:p>
            <a:pPr>
              <a:lnSpc>
                <a:spcPct val="50000"/>
              </a:lnSpc>
            </a:pPr>
            <a:r>
              <a:rPr lang="en-US" i="0" dirty="0">
                <a:latin typeface="Arial" panose="020B0604020202020204" pitchFamily="34" charset="0"/>
              </a:rPr>
              <a:t>(% among those accessing benefits counseling)</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3513" y="1154394"/>
            <a:ext cx="2629823" cy="4589456"/>
          </a:xfrm>
        </p:spPr>
        <p:txBody>
          <a:bodyPr>
            <a:normAutofit/>
          </a:bodyPr>
          <a:lstStyle/>
          <a:p>
            <a:r>
              <a:rPr lang="en-US" dirty="0"/>
              <a:t>Among those who accessed benefits counseling, seven-in-ten (72%) of consumers say their counselor helped them identify the impacts of paid employment on disability benefits and explain the current benefits they receive (70%). </a:t>
            </a:r>
          </a:p>
          <a:p>
            <a:endParaRPr lang="en-US" dirty="0"/>
          </a:p>
          <a:p>
            <a:endParaRPr lang="en-US" dirty="0"/>
          </a:p>
          <a:p>
            <a:r>
              <a:rPr lang="en-US" b="1" u="sng" dirty="0"/>
              <a:t>Bottom Line</a:t>
            </a:r>
          </a:p>
          <a:p>
            <a:r>
              <a:rPr lang="en-US" dirty="0"/>
              <a:t>Work Incentives counseling is an imperative resource for consumers and enables the long-term success. </a:t>
            </a:r>
          </a:p>
        </p:txBody>
      </p:sp>
      <p:graphicFrame>
        <p:nvGraphicFramePr>
          <p:cNvPr id="5" name="Table 4">
            <a:extLst>
              <a:ext uri="{FF2B5EF4-FFF2-40B4-BE49-F238E27FC236}">
                <a16:creationId xmlns:a16="http://schemas.microsoft.com/office/drawing/2014/main" id="{44BEA3D2-62EF-ABA4-974C-D66E2DCD25DF}"/>
              </a:ext>
            </a:extLst>
          </p:cNvPr>
          <p:cNvGraphicFramePr>
            <a:graphicFrameLocks noGrp="1"/>
          </p:cNvGraphicFramePr>
          <p:nvPr>
            <p:extLst>
              <p:ext uri="{D42A27DB-BD31-4B8C-83A1-F6EECF244321}">
                <p14:modId xmlns:p14="http://schemas.microsoft.com/office/powerpoint/2010/main" val="103915724"/>
              </p:ext>
            </p:extLst>
          </p:nvPr>
        </p:nvGraphicFramePr>
        <p:xfrm>
          <a:off x="692981" y="1380588"/>
          <a:ext cx="5185242" cy="4363262"/>
        </p:xfrm>
        <a:graphic>
          <a:graphicData uri="http://schemas.openxmlformats.org/drawingml/2006/table">
            <a:tbl>
              <a:tblPr firstRow="1" bandRow="1">
                <a:tableStyleId>{5C22544A-7EE6-4342-B048-85BDC9FD1C3A}</a:tableStyleId>
              </a:tblPr>
              <a:tblGrid>
                <a:gridCol w="4331060">
                  <a:extLst>
                    <a:ext uri="{9D8B030D-6E8A-4147-A177-3AD203B41FA5}">
                      <a16:colId xmlns:a16="http://schemas.microsoft.com/office/drawing/2014/main" val="527993647"/>
                    </a:ext>
                  </a:extLst>
                </a:gridCol>
                <a:gridCol w="854182">
                  <a:extLst>
                    <a:ext uri="{9D8B030D-6E8A-4147-A177-3AD203B41FA5}">
                      <a16:colId xmlns:a16="http://schemas.microsoft.com/office/drawing/2014/main" val="3305176673"/>
                    </a:ext>
                  </a:extLst>
                </a:gridCol>
              </a:tblGrid>
              <a:tr h="407265">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78536416"/>
                  </a:ext>
                </a:extLst>
              </a:tr>
              <a:tr h="572900">
                <a:tc>
                  <a:txBody>
                    <a:bodyPr/>
                    <a:lstStyle/>
                    <a:p>
                      <a:pPr algn="l" fontAlgn="ctr"/>
                      <a:r>
                        <a:rPr lang="en-US" sz="1200" u="none" strike="noStrike" dirty="0">
                          <a:effectLst/>
                          <a:latin typeface="Arial" panose="020B0604020202020204" pitchFamily="34" charset="0"/>
                          <a:cs typeface="Arial" panose="020B0604020202020204" pitchFamily="34" charset="0"/>
                        </a:rPr>
                        <a:t>Understanding the effects of paid employment on disability and state benefits programs</a:t>
                      </a:r>
                    </a:p>
                  </a:txBody>
                  <a:tcPr marL="2645" marR="2645" marT="264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72%</a:t>
                      </a:r>
                    </a:p>
                  </a:txBody>
                  <a:tcPr marL="2645" marR="2645" marT="2645" marB="0" anchor="ctr"/>
                </a:tc>
                <a:extLst>
                  <a:ext uri="{0D108BD9-81ED-4DB2-BD59-A6C34878D82A}">
                    <a16:rowId xmlns:a16="http://schemas.microsoft.com/office/drawing/2014/main" val="3980976363"/>
                  </a:ext>
                </a:extLst>
              </a:tr>
              <a:tr h="44283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Better understanding benefits you currently receive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70%</a:t>
                      </a:r>
                    </a:p>
                  </a:txBody>
                  <a:tcPr marL="2645" marR="2645" marT="2645" marB="0" anchor="ctr"/>
                </a:tc>
                <a:extLst>
                  <a:ext uri="{0D108BD9-81ED-4DB2-BD59-A6C34878D82A}">
                    <a16:rowId xmlns:a16="http://schemas.microsoft.com/office/drawing/2014/main" val="1246836121"/>
                  </a:ext>
                </a:extLst>
              </a:tr>
              <a:tr h="580637">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Identifying community agencies that were able to provide helpful services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63%</a:t>
                      </a:r>
                    </a:p>
                  </a:txBody>
                  <a:tcPr marL="2645" marR="2645" marT="2645" marB="0" anchor="ctr"/>
                </a:tc>
                <a:extLst>
                  <a:ext uri="{0D108BD9-81ED-4DB2-BD59-A6C34878D82A}">
                    <a16:rowId xmlns:a16="http://schemas.microsoft.com/office/drawing/2014/main" val="1391772172"/>
                  </a:ext>
                </a:extLst>
              </a:tr>
              <a:tr h="44283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Filling out paperwork and forms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60%</a:t>
                      </a:r>
                    </a:p>
                  </a:txBody>
                  <a:tcPr marL="2645" marR="2645" marT="2645" marB="0" anchor="ctr"/>
                </a:tc>
                <a:extLst>
                  <a:ext uri="{0D108BD9-81ED-4DB2-BD59-A6C34878D82A}">
                    <a16:rowId xmlns:a16="http://schemas.microsoft.com/office/drawing/2014/main" val="2837568218"/>
                  </a:ext>
                </a:extLst>
              </a:tr>
              <a:tr h="515564">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Securing benefits you were not previously receiving</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44%</a:t>
                      </a:r>
                    </a:p>
                  </a:txBody>
                  <a:tcPr marL="2645" marR="2645" marT="2645" marB="0" anchor="ctr"/>
                </a:tc>
                <a:extLst>
                  <a:ext uri="{0D108BD9-81ED-4DB2-BD59-A6C34878D82A}">
                    <a16:rowId xmlns:a16="http://schemas.microsoft.com/office/drawing/2014/main" val="294956430"/>
                  </a:ext>
                </a:extLst>
              </a:tr>
              <a:tr h="44283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Finding easier ways to report your earnings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41%</a:t>
                      </a:r>
                    </a:p>
                  </a:txBody>
                  <a:tcPr marL="2645" marR="2645" marT="2645" marB="0" anchor="ctr"/>
                </a:tc>
                <a:extLst>
                  <a:ext uri="{0D108BD9-81ED-4DB2-BD59-A6C34878D82A}">
                    <a16:rowId xmlns:a16="http://schemas.microsoft.com/office/drawing/2014/main" val="1079310292"/>
                  </a:ext>
                </a:extLst>
              </a:tr>
              <a:tr h="442833">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Something else</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1657508820"/>
                  </a:ext>
                </a:extLst>
              </a:tr>
              <a:tr h="515564">
                <a:tc>
                  <a:txBody>
                    <a:bodyPr/>
                    <a:lstStyle/>
                    <a:p>
                      <a:pPr algn="l" fontAlgn="ctr"/>
                      <a:r>
                        <a:rPr lang="en-US" sz="1200" b="0" i="0" u="none" strike="noStrike">
                          <a:solidFill>
                            <a:srgbClr val="000000"/>
                          </a:solidFill>
                          <a:effectLst/>
                          <a:latin typeface="Arial" panose="020B0604020202020204" pitchFamily="34" charset="0"/>
                          <a:cs typeface="Arial" panose="020B0604020202020204" pitchFamily="34" charset="0"/>
                        </a:rPr>
                        <a:t>None of these</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1668859294"/>
                  </a:ext>
                </a:extLst>
              </a:tr>
            </a:tbl>
          </a:graphicData>
        </a:graphic>
      </p:graphicFrame>
      <p:sp>
        <p:nvSpPr>
          <p:cNvPr id="2" name="TextBox 1">
            <a:extLst>
              <a:ext uri="{FF2B5EF4-FFF2-40B4-BE49-F238E27FC236}">
                <a16:creationId xmlns:a16="http://schemas.microsoft.com/office/drawing/2014/main" id="{D6F01D6F-AFF8-10AF-DED8-12E62CEC0396}"/>
              </a:ext>
            </a:extLst>
          </p:cNvPr>
          <p:cNvSpPr txBox="1"/>
          <p:nvPr/>
        </p:nvSpPr>
        <p:spPr>
          <a:xfrm>
            <a:off x="692980" y="6054267"/>
            <a:ext cx="5185243" cy="246221"/>
          </a:xfrm>
          <a:prstGeom prst="rect">
            <a:avLst/>
          </a:prstGeom>
          <a:noFill/>
        </p:spPr>
        <p:txBody>
          <a:bodyPr wrap="square" rtlCol="0">
            <a:spAutoFit/>
          </a:bodyPr>
          <a:lstStyle/>
          <a:p>
            <a:r>
              <a:rPr lang="en-US" sz="1000" i="1" dirty="0">
                <a:effectLst/>
                <a:latin typeface="Arial" panose="020B0604020202020204" pitchFamily="34" charset="0"/>
                <a:cs typeface="Arial" panose="020B0604020202020204" pitchFamily="34" charset="0"/>
              </a:rPr>
              <a:t>*Multiple responses accepted. Total may sum to more than 100%</a:t>
            </a:r>
            <a:endParaRPr lang="en-US"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5523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lstStyle/>
          <a:p>
            <a:r>
              <a:rPr lang="en-US" i="0" dirty="0">
                <a:latin typeface="Arial" panose="020B0604020202020204" pitchFamily="34" charset="0"/>
              </a:rPr>
              <a:t>BenCouns2: How valuable did you find this benefits counseling? </a:t>
            </a:r>
          </a:p>
          <a:p>
            <a:r>
              <a:rPr lang="en-US" i="0" dirty="0">
                <a:latin typeface="Arial" panose="020B0604020202020204" pitchFamily="34" charset="0"/>
              </a:rPr>
              <a:t>(% valuable among those accessing benefits counseling)</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normAutofit/>
          </a:bodyPr>
          <a:lstStyle/>
          <a:p>
            <a:r>
              <a:rPr lang="en-US" dirty="0"/>
              <a:t>Almost all (98%) of consumers who receive benefits counseling find the services to be valuable.</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endParaRPr lang="en-US" dirty="0"/>
          </a:p>
        </p:txBody>
      </p:sp>
      <p:graphicFrame>
        <p:nvGraphicFramePr>
          <p:cNvPr id="7" name="Chart 6">
            <a:extLst>
              <a:ext uri="{FF2B5EF4-FFF2-40B4-BE49-F238E27FC236}">
                <a16:creationId xmlns:a16="http://schemas.microsoft.com/office/drawing/2014/main" id="{E1C9638E-C77C-8AEA-7960-CECF35DCF7AC}"/>
              </a:ext>
            </a:extLst>
          </p:cNvPr>
          <p:cNvGraphicFramePr>
            <a:graphicFrameLocks noGrp="1"/>
          </p:cNvGraphicFramePr>
          <p:nvPr>
            <p:extLst>
              <p:ext uri="{D42A27DB-BD31-4B8C-83A1-F6EECF244321}">
                <p14:modId xmlns:p14="http://schemas.microsoft.com/office/powerpoint/2010/main" val="3128816725"/>
              </p:ext>
            </p:extLst>
          </p:nvPr>
        </p:nvGraphicFramePr>
        <p:xfrm>
          <a:off x="356532" y="1298867"/>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6517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830510"/>
          </a:xfrm>
        </p:spPr>
        <p:txBody>
          <a:bodyPr>
            <a:noAutofit/>
          </a:bodyPr>
          <a:lstStyle/>
          <a:p>
            <a:r>
              <a:rPr lang="en-US" i="0" dirty="0">
                <a:latin typeface="Arial" panose="020B0604020202020204" pitchFamily="34" charset="0"/>
              </a:rPr>
              <a:t>BenCouns4: After meeting with my Work Incentives counselor, I felt more confident that I could work and increase my wages. </a:t>
            </a:r>
          </a:p>
          <a:p>
            <a:r>
              <a:rPr lang="en-US" i="0" dirty="0">
                <a:latin typeface="Arial" panose="020B0604020202020204" pitchFamily="34" charset="0"/>
              </a:rPr>
              <a:t>(% among those accessing benefits counseling)</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84% of consumers somewhat or strongly agree that they feel more confident about being able to work and increase their wages after meeting with a benefits counselor.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Confidence is a key to success. This demonstrates the value of these benefits counseling services.</a:t>
            </a:r>
          </a:p>
        </p:txBody>
      </p:sp>
      <p:graphicFrame>
        <p:nvGraphicFramePr>
          <p:cNvPr id="7" name="Chart 6">
            <a:extLst>
              <a:ext uri="{FF2B5EF4-FFF2-40B4-BE49-F238E27FC236}">
                <a16:creationId xmlns:a16="http://schemas.microsoft.com/office/drawing/2014/main" id="{20696B93-09C6-BE54-5E89-1947D56E82AF}"/>
              </a:ext>
            </a:extLst>
          </p:cNvPr>
          <p:cNvGraphicFramePr>
            <a:graphicFrameLocks noGrp="1"/>
          </p:cNvGraphicFramePr>
          <p:nvPr>
            <p:extLst>
              <p:ext uri="{D42A27DB-BD31-4B8C-83A1-F6EECF244321}">
                <p14:modId xmlns:p14="http://schemas.microsoft.com/office/powerpoint/2010/main" val="3630593899"/>
              </p:ext>
            </p:extLst>
          </p:nvPr>
        </p:nvGraphicFramePr>
        <p:xfrm>
          <a:off x="243642" y="1298867"/>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55107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Future Planning and Career Goals</a:t>
            </a:r>
          </a:p>
        </p:txBody>
      </p:sp>
    </p:spTree>
    <p:extLst>
      <p:ext uri="{BB962C8B-B14F-4D97-AF65-F5344CB8AC3E}">
        <p14:creationId xmlns:p14="http://schemas.microsoft.com/office/powerpoint/2010/main" val="21774243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Future01: My counselor asked me about my long-term goals and helped me explore ways to pursue them.</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Almost all (92%) consumers say their counselor consulted them about long-term goals.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err="1"/>
              <a:t>HireAbility</a:t>
            </a:r>
            <a:r>
              <a:rPr lang="en-US" dirty="0"/>
              <a:t> staff and counselors are engaging with consumers to ask about and understand that consumers want in the long term. </a:t>
            </a:r>
          </a:p>
        </p:txBody>
      </p:sp>
      <p:graphicFrame>
        <p:nvGraphicFramePr>
          <p:cNvPr id="7" name="Chart 6">
            <a:extLst>
              <a:ext uri="{FF2B5EF4-FFF2-40B4-BE49-F238E27FC236}">
                <a16:creationId xmlns:a16="http://schemas.microsoft.com/office/drawing/2014/main" id="{86C9FAB8-EEEF-8223-79DC-C06867E2D645}"/>
              </a:ext>
            </a:extLst>
          </p:cNvPr>
          <p:cNvGraphicFramePr>
            <a:graphicFrameLocks noGrp="1"/>
          </p:cNvGraphicFramePr>
          <p:nvPr>
            <p:extLst>
              <p:ext uri="{D42A27DB-BD31-4B8C-83A1-F6EECF244321}">
                <p14:modId xmlns:p14="http://schemas.microsoft.com/office/powerpoint/2010/main" val="2656034331"/>
              </p:ext>
            </p:extLst>
          </p:nvPr>
        </p:nvGraphicFramePr>
        <p:xfrm>
          <a:off x="243642" y="105646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6967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Future02: Based on my interests and abilities, my counselor helped me explore opportunities for higher  wage jobs in my community.</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Over three quarters (76%) of  consumers, either strongly or somewhat agree that their counselor helped them explore local higher paying jobs based on interest and ability.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endParaRPr lang="en-US" dirty="0"/>
          </a:p>
        </p:txBody>
      </p:sp>
      <p:graphicFrame>
        <p:nvGraphicFramePr>
          <p:cNvPr id="7" name="Chart 6">
            <a:extLst>
              <a:ext uri="{FF2B5EF4-FFF2-40B4-BE49-F238E27FC236}">
                <a16:creationId xmlns:a16="http://schemas.microsoft.com/office/drawing/2014/main" id="{C7339139-007B-9AD5-3DB1-6CCB9A9EE344}"/>
              </a:ext>
            </a:extLst>
          </p:cNvPr>
          <p:cNvGraphicFramePr>
            <a:graphicFrameLocks noGrp="1"/>
          </p:cNvGraphicFramePr>
          <p:nvPr>
            <p:extLst>
              <p:ext uri="{D42A27DB-BD31-4B8C-83A1-F6EECF244321}">
                <p14:modId xmlns:p14="http://schemas.microsoft.com/office/powerpoint/2010/main" val="1243877934"/>
              </p:ext>
            </p:extLst>
          </p:nvPr>
        </p:nvGraphicFramePr>
        <p:xfrm>
          <a:off x="243642" y="112519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1710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1E69-97BE-43C4-9DC9-CBE4299FF532}"/>
              </a:ext>
            </a:extLst>
          </p:cNvPr>
          <p:cNvSpPr>
            <a:spLocks noGrp="1"/>
          </p:cNvSpPr>
          <p:nvPr>
            <p:ph type="title"/>
          </p:nvPr>
        </p:nvSpPr>
        <p:spPr/>
        <p:txBody>
          <a:bodyPr>
            <a:normAutofit/>
          </a:bodyPr>
          <a:lstStyle/>
          <a:p>
            <a:r>
              <a:rPr lang="en-US" sz="2400" dirty="0">
                <a:latin typeface="Arial" panose="020B0604020202020204" pitchFamily="34" charset="0"/>
              </a:rPr>
              <a:t>Survey Design</a:t>
            </a:r>
          </a:p>
        </p:txBody>
      </p:sp>
      <p:sp>
        <p:nvSpPr>
          <p:cNvPr id="3" name="Text Placeholder 2">
            <a:extLst>
              <a:ext uri="{FF2B5EF4-FFF2-40B4-BE49-F238E27FC236}">
                <a16:creationId xmlns:a16="http://schemas.microsoft.com/office/drawing/2014/main" id="{DF95C7C1-82AB-4306-80E7-CD25FCC3D4A2}"/>
              </a:ext>
            </a:extLst>
          </p:cNvPr>
          <p:cNvSpPr>
            <a:spLocks noGrp="1"/>
          </p:cNvSpPr>
          <p:nvPr>
            <p:ph type="body" sz="quarter" idx="10"/>
          </p:nvPr>
        </p:nvSpPr>
        <p:spPr>
          <a:xfrm>
            <a:off x="474417" y="945849"/>
            <a:ext cx="8195165" cy="5463340"/>
          </a:xfrm>
        </p:spPr>
        <p:txBody>
          <a:bodyPr>
            <a:noAutofit/>
          </a:bodyPr>
          <a:lstStyle/>
          <a:p>
            <a:r>
              <a:rPr lang="en-US" sz="1800" dirty="0">
                <a:solidFill>
                  <a:schemeClr val="tx1"/>
                </a:solidFill>
              </a:rPr>
              <a:t>MDR Worked with HireAbility Vermont to identify topics and to design the survey.</a:t>
            </a:r>
          </a:p>
          <a:p>
            <a:pPr marL="0" indent="0">
              <a:buNone/>
            </a:pPr>
            <a:endParaRPr lang="en-US" sz="1800" dirty="0">
              <a:solidFill>
                <a:schemeClr val="tx1"/>
              </a:solidFill>
            </a:endParaRPr>
          </a:p>
          <a:p>
            <a:r>
              <a:rPr lang="en-US" sz="1800" dirty="0">
                <a:solidFill>
                  <a:schemeClr val="tx1"/>
                </a:solidFill>
              </a:rPr>
              <a:t>The survey included questions on</a:t>
            </a:r>
          </a:p>
          <a:p>
            <a:pPr lvl="1"/>
            <a:r>
              <a:rPr lang="en-US" sz="1600" dirty="0">
                <a:solidFill>
                  <a:schemeClr val="tx1"/>
                </a:solidFill>
              </a:rPr>
              <a:t>Overall satisfaction and meeting expectations</a:t>
            </a:r>
          </a:p>
          <a:p>
            <a:pPr lvl="1"/>
            <a:r>
              <a:rPr lang="en-US" sz="1600" dirty="0">
                <a:solidFill>
                  <a:schemeClr val="tx1"/>
                </a:solidFill>
              </a:rPr>
              <a:t>Experience with the services provided by HireAbility Vermont, its staff and counselors</a:t>
            </a:r>
          </a:p>
          <a:p>
            <a:pPr lvl="1"/>
            <a:r>
              <a:rPr lang="en-US" sz="1600" dirty="0">
                <a:solidFill>
                  <a:schemeClr val="tx1"/>
                </a:solidFill>
              </a:rPr>
              <a:t>Customer control and involvement</a:t>
            </a:r>
          </a:p>
          <a:p>
            <a:pPr lvl="1"/>
            <a:r>
              <a:rPr lang="en-US" sz="1600" dirty="0">
                <a:solidFill>
                  <a:schemeClr val="tx1"/>
                </a:solidFill>
              </a:rPr>
              <a:t>Outcomes and meeting goals</a:t>
            </a:r>
          </a:p>
          <a:p>
            <a:pPr lvl="1"/>
            <a:r>
              <a:rPr lang="en-US" sz="1600" dirty="0">
                <a:solidFill>
                  <a:schemeClr val="tx1"/>
                </a:solidFill>
              </a:rPr>
              <a:t>The application process</a:t>
            </a:r>
          </a:p>
          <a:p>
            <a:pPr lvl="1"/>
            <a:r>
              <a:rPr lang="en-US" sz="1600" dirty="0">
                <a:solidFill>
                  <a:schemeClr val="tx1"/>
                </a:solidFill>
              </a:rPr>
              <a:t>Accessibility of </a:t>
            </a:r>
            <a:r>
              <a:rPr lang="en-US" sz="1600" dirty="0" err="1">
                <a:solidFill>
                  <a:schemeClr val="tx1"/>
                </a:solidFill>
              </a:rPr>
              <a:t>HireAbility</a:t>
            </a:r>
            <a:r>
              <a:rPr lang="en-US" sz="1600" dirty="0">
                <a:solidFill>
                  <a:schemeClr val="tx1"/>
                </a:solidFill>
              </a:rPr>
              <a:t> facilities</a:t>
            </a:r>
          </a:p>
          <a:p>
            <a:pPr lvl="1"/>
            <a:r>
              <a:rPr lang="en-US" sz="1600" dirty="0">
                <a:solidFill>
                  <a:schemeClr val="tx1"/>
                </a:solidFill>
              </a:rPr>
              <a:t>Problems while receiving services, resolution of any problems and areas for service improvement</a:t>
            </a:r>
          </a:p>
          <a:p>
            <a:pPr lvl="1"/>
            <a:r>
              <a:rPr lang="en-US" sz="1600" dirty="0">
                <a:solidFill>
                  <a:schemeClr val="tx1"/>
                </a:solidFill>
              </a:rPr>
              <a:t>Plans for the future</a:t>
            </a:r>
          </a:p>
          <a:p>
            <a:pPr lvl="1"/>
            <a:r>
              <a:rPr lang="en-US" sz="1600" dirty="0">
                <a:solidFill>
                  <a:schemeClr val="tx1"/>
                </a:solidFill>
              </a:rPr>
              <a:t>Job placement and benefits counseling</a:t>
            </a:r>
          </a:p>
          <a:p>
            <a:pPr lvl="1"/>
            <a:r>
              <a:rPr lang="en-US" sz="1600" dirty="0">
                <a:solidFill>
                  <a:schemeClr val="tx1"/>
                </a:solidFill>
              </a:rPr>
              <a:t>Covid-19 and remote services</a:t>
            </a:r>
          </a:p>
          <a:p>
            <a:pPr lvl="1"/>
            <a:r>
              <a:rPr lang="en-US" sz="1600" dirty="0">
                <a:solidFill>
                  <a:schemeClr val="tx1"/>
                </a:solidFill>
              </a:rPr>
              <a:t>Client assistance and dispute resolution</a:t>
            </a:r>
          </a:p>
          <a:p>
            <a:pPr lvl="1"/>
            <a:r>
              <a:rPr lang="en-US" sz="1600" dirty="0">
                <a:solidFill>
                  <a:schemeClr val="tx1"/>
                </a:solidFill>
              </a:rPr>
              <a:t>Education, employment and job satisfaction</a:t>
            </a:r>
          </a:p>
          <a:p>
            <a:pPr marL="457200" lvl="1" indent="0">
              <a:buNone/>
            </a:pPr>
            <a:endParaRPr lang="en-US" sz="1400" dirty="0"/>
          </a:p>
        </p:txBody>
      </p:sp>
    </p:spTree>
    <p:extLst>
      <p:ext uri="{BB962C8B-B14F-4D97-AF65-F5344CB8AC3E}">
        <p14:creationId xmlns:p14="http://schemas.microsoft.com/office/powerpoint/2010/main" val="2094416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947604"/>
          </a:xfrm>
        </p:spPr>
        <p:txBody>
          <a:bodyPr>
            <a:noAutofit/>
          </a:bodyPr>
          <a:lstStyle/>
          <a:p>
            <a:r>
              <a:rPr lang="en-US" i="0" dirty="0">
                <a:latin typeface="Arial" panose="020B0604020202020204" pitchFamily="34" charset="0"/>
              </a:rPr>
              <a:t>Future04: My counselor worked with me to complete an assessment to learn more about how my knowledge, skills, and abilities apply to careers I am interested in</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Nearly eight-in-ten (82%) strongly or somewhat agree that their counselor offered opportunities to learn about the knowledge, skills and abilities associated with jobs of interest.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endParaRPr lang="en-US" dirty="0"/>
          </a:p>
        </p:txBody>
      </p:sp>
      <p:graphicFrame>
        <p:nvGraphicFramePr>
          <p:cNvPr id="7" name="Chart 6">
            <a:extLst>
              <a:ext uri="{FF2B5EF4-FFF2-40B4-BE49-F238E27FC236}">
                <a16:creationId xmlns:a16="http://schemas.microsoft.com/office/drawing/2014/main" id="{AC0E5495-60D7-6B28-6A98-2187B6B540D9}"/>
              </a:ext>
            </a:extLst>
          </p:cNvPr>
          <p:cNvGraphicFramePr>
            <a:graphicFrameLocks noGrp="1"/>
          </p:cNvGraphicFramePr>
          <p:nvPr>
            <p:extLst>
              <p:ext uri="{D42A27DB-BD31-4B8C-83A1-F6EECF244321}">
                <p14:modId xmlns:p14="http://schemas.microsoft.com/office/powerpoint/2010/main" val="949549886"/>
              </p:ext>
            </p:extLst>
          </p:nvPr>
        </p:nvGraphicFramePr>
        <p:xfrm>
          <a:off x="243642" y="1187445"/>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0814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Future03: My </a:t>
            </a:r>
            <a:r>
              <a:rPr lang="en-US" i="0" dirty="0" err="1">
                <a:latin typeface="Arial" panose="020B0604020202020204" pitchFamily="34" charset="0"/>
              </a:rPr>
              <a:t>HireAbility</a:t>
            </a:r>
            <a:r>
              <a:rPr lang="en-US" i="0" dirty="0">
                <a:latin typeface="Arial" panose="020B0604020202020204" pitchFamily="34" charset="0"/>
              </a:rPr>
              <a:t> Counselor explained the education or training I would need to pursue the careers I am interested in. </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88% of consumers say their counselor spoke with them about education or training they would need to pursue jobs of interest.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endParaRPr lang="en-US" dirty="0"/>
          </a:p>
        </p:txBody>
      </p:sp>
      <p:graphicFrame>
        <p:nvGraphicFramePr>
          <p:cNvPr id="6" name="Chart 5">
            <a:extLst>
              <a:ext uri="{FF2B5EF4-FFF2-40B4-BE49-F238E27FC236}">
                <a16:creationId xmlns:a16="http://schemas.microsoft.com/office/drawing/2014/main" id="{DA018294-8BC6-CE8B-AD78-E23F60614987}"/>
              </a:ext>
            </a:extLst>
          </p:cNvPr>
          <p:cNvGraphicFramePr>
            <a:graphicFrameLocks/>
          </p:cNvGraphicFramePr>
          <p:nvPr>
            <p:extLst>
              <p:ext uri="{D42A27DB-BD31-4B8C-83A1-F6EECF244321}">
                <p14:modId xmlns:p14="http://schemas.microsoft.com/office/powerpoint/2010/main" val="1787591779"/>
              </p:ext>
            </p:extLst>
          </p:nvPr>
        </p:nvGraphicFramePr>
        <p:xfrm>
          <a:off x="243642"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0406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Support01: Do you feel that you are getting the support needed to be successful in the long term? (% yes)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83% felt they receive the support needed to be successful in the long term, the same rate as 2019.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Consumers have a positive perception that </a:t>
            </a:r>
            <a:r>
              <a:rPr lang="en-US" dirty="0" err="1"/>
              <a:t>HireAbility</a:t>
            </a:r>
            <a:r>
              <a:rPr lang="en-US" dirty="0"/>
              <a:t> is there to help them be successful in the long term. </a:t>
            </a:r>
          </a:p>
          <a:p>
            <a:endParaRPr lang="en-US" dirty="0"/>
          </a:p>
        </p:txBody>
      </p:sp>
      <p:graphicFrame>
        <p:nvGraphicFramePr>
          <p:cNvPr id="7" name="Chart 6">
            <a:extLst>
              <a:ext uri="{FF2B5EF4-FFF2-40B4-BE49-F238E27FC236}">
                <a16:creationId xmlns:a16="http://schemas.microsoft.com/office/drawing/2014/main" id="{4205D9E6-FA92-8A03-FF0F-85FB30B58B9C}"/>
              </a:ext>
            </a:extLst>
          </p:cNvPr>
          <p:cNvGraphicFramePr>
            <a:graphicFrameLocks noGrp="1"/>
          </p:cNvGraphicFramePr>
          <p:nvPr>
            <p:extLst>
              <p:ext uri="{D42A27DB-BD31-4B8C-83A1-F6EECF244321}">
                <p14:modId xmlns:p14="http://schemas.microsoft.com/office/powerpoint/2010/main" val="601793739"/>
              </p:ext>
            </p:extLst>
          </p:nvPr>
        </p:nvGraphicFramePr>
        <p:xfrm>
          <a:off x="243642"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17119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0"/>
            <a:ext cx="5858142" cy="838900"/>
          </a:xfrm>
        </p:spPr>
        <p:txBody>
          <a:bodyPr>
            <a:normAutofit fontScale="62500" lnSpcReduction="20000"/>
          </a:bodyPr>
          <a:lstStyle/>
          <a:p>
            <a:r>
              <a:rPr lang="en-US" sz="2200" i="0" dirty="0">
                <a:latin typeface="Arial" panose="020B0604020202020204" pitchFamily="34" charset="0"/>
              </a:rPr>
              <a:t>Support01: Why do you feel that you are not getting the support needed to be successful in the long term?</a:t>
            </a:r>
          </a:p>
          <a:p>
            <a:r>
              <a:rPr lang="en-US" sz="2200" i="0" dirty="0">
                <a:latin typeface="Arial" panose="020B0604020202020204" pitchFamily="34" charset="0"/>
              </a:rPr>
              <a:t>(% among those indicating they were not getting the support they needed to be successful in the long term)</a:t>
            </a:r>
          </a:p>
          <a:p>
            <a:endParaRPr lang="en-US" dirty="0"/>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normAutofit/>
          </a:bodyPr>
          <a:lstStyle/>
          <a:p>
            <a:r>
              <a:rPr lang="en-US" dirty="0"/>
              <a:t>Among the 17% of consumers who do not feel that they are receiving support they need, a quarter (26%) say it is a result of little communication and follow-ups, 11% say their services were stopped, and 10% feel they don’t receive enough guidance.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endParaRPr lang="en-US" dirty="0"/>
          </a:p>
        </p:txBody>
      </p:sp>
      <p:graphicFrame>
        <p:nvGraphicFramePr>
          <p:cNvPr id="6" name="Table 5">
            <a:extLst>
              <a:ext uri="{FF2B5EF4-FFF2-40B4-BE49-F238E27FC236}">
                <a16:creationId xmlns:a16="http://schemas.microsoft.com/office/drawing/2014/main" id="{271C94F0-211A-8B06-0117-C06ABAD7C571}"/>
              </a:ext>
            </a:extLst>
          </p:cNvPr>
          <p:cNvGraphicFramePr>
            <a:graphicFrameLocks noGrp="1"/>
          </p:cNvGraphicFramePr>
          <p:nvPr>
            <p:extLst>
              <p:ext uri="{D42A27DB-BD31-4B8C-83A1-F6EECF244321}">
                <p14:modId xmlns:p14="http://schemas.microsoft.com/office/powerpoint/2010/main" val="4031640073"/>
              </p:ext>
            </p:extLst>
          </p:nvPr>
        </p:nvGraphicFramePr>
        <p:xfrm>
          <a:off x="635892" y="1249959"/>
          <a:ext cx="5180446" cy="4622941"/>
        </p:xfrm>
        <a:graphic>
          <a:graphicData uri="http://schemas.openxmlformats.org/drawingml/2006/table">
            <a:tbl>
              <a:tblPr firstRow="1" bandRow="1">
                <a:tableStyleId>{5C22544A-7EE6-4342-B048-85BDC9FD1C3A}</a:tableStyleId>
              </a:tblPr>
              <a:tblGrid>
                <a:gridCol w="4327055">
                  <a:extLst>
                    <a:ext uri="{9D8B030D-6E8A-4147-A177-3AD203B41FA5}">
                      <a16:colId xmlns:a16="http://schemas.microsoft.com/office/drawing/2014/main" val="527993647"/>
                    </a:ext>
                  </a:extLst>
                </a:gridCol>
                <a:gridCol w="853391">
                  <a:extLst>
                    <a:ext uri="{9D8B030D-6E8A-4147-A177-3AD203B41FA5}">
                      <a16:colId xmlns:a16="http://schemas.microsoft.com/office/drawing/2014/main" val="3305176673"/>
                    </a:ext>
                  </a:extLst>
                </a:gridCol>
              </a:tblGrid>
              <a:tr h="335254">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78536416"/>
                  </a:ext>
                </a:extLst>
              </a:tr>
              <a:tr h="36453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Lack of follow up, communication</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26%</a:t>
                      </a:r>
                    </a:p>
                  </a:txBody>
                  <a:tcPr marL="7620" marR="7620" marT="7620" marB="0" anchor="ctr"/>
                </a:tc>
                <a:extLst>
                  <a:ext uri="{0D108BD9-81ED-4DB2-BD59-A6C34878D82A}">
                    <a16:rowId xmlns:a16="http://schemas.microsoft.com/office/drawing/2014/main" val="3980976363"/>
                  </a:ext>
                </a:extLst>
              </a:tr>
              <a:tr h="36453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Closed my case, stopped providing services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11%</a:t>
                      </a:r>
                    </a:p>
                  </a:txBody>
                  <a:tcPr marL="7620" marR="7620" marT="7620" marB="0" anchor="ctr"/>
                </a:tc>
                <a:extLst>
                  <a:ext uri="{0D108BD9-81ED-4DB2-BD59-A6C34878D82A}">
                    <a16:rowId xmlns:a16="http://schemas.microsoft.com/office/drawing/2014/main" val="1246836121"/>
                  </a:ext>
                </a:extLst>
              </a:tr>
              <a:tr h="36453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Not enough guidance, support</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tc>
                <a:extLst>
                  <a:ext uri="{0D108BD9-81ED-4DB2-BD59-A6C34878D82A}">
                    <a16:rowId xmlns:a16="http://schemas.microsoft.com/office/drawing/2014/main" val="1391772172"/>
                  </a:ext>
                </a:extLst>
              </a:tr>
              <a:tr h="522617">
                <a:tc>
                  <a:txBody>
                    <a:bodyPr/>
                    <a:lstStyle/>
                    <a:p>
                      <a:pPr algn="l" fontAlgn="b"/>
                      <a:r>
                        <a:rPr lang="en-US" sz="1200" b="0" i="0" u="none" strike="noStrike" dirty="0" err="1">
                          <a:solidFill>
                            <a:srgbClr val="000000"/>
                          </a:solidFill>
                          <a:effectLst/>
                          <a:latin typeface="Arial" panose="020B0604020202020204" pitchFamily="34" charset="0"/>
                          <a:cs typeface="Arial" panose="020B0604020202020204" pitchFamily="34" charset="0"/>
                        </a:rPr>
                        <a:t>HireAbility</a:t>
                      </a:r>
                      <a:r>
                        <a:rPr lang="en-US" sz="1200" b="0" i="0" u="none" strike="noStrike" dirty="0">
                          <a:solidFill>
                            <a:srgbClr val="000000"/>
                          </a:solidFill>
                          <a:effectLst/>
                          <a:latin typeface="Arial" panose="020B0604020202020204" pitchFamily="34" charset="0"/>
                          <a:cs typeface="Arial" panose="020B0604020202020204" pitchFamily="34" charset="0"/>
                        </a:rPr>
                        <a:t> Vermont doesn't offer the services I need to be successful, fulfill my goals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ctr"/>
                </a:tc>
                <a:extLst>
                  <a:ext uri="{0D108BD9-81ED-4DB2-BD59-A6C34878D82A}">
                    <a16:rowId xmlns:a16="http://schemas.microsoft.com/office/drawing/2014/main" val="2837568218"/>
                  </a:ext>
                </a:extLst>
              </a:tr>
              <a:tr h="42440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Need additional training, education</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a:t>
                      </a:r>
                    </a:p>
                  </a:txBody>
                  <a:tcPr marL="7620" marR="7620" marT="7620" marB="0" anchor="ctr"/>
                </a:tc>
                <a:extLst>
                  <a:ext uri="{0D108BD9-81ED-4DB2-BD59-A6C34878D82A}">
                    <a16:rowId xmlns:a16="http://schemas.microsoft.com/office/drawing/2014/main" val="294956430"/>
                  </a:ext>
                </a:extLst>
              </a:tr>
              <a:tr h="36453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Negative experience in general</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9%</a:t>
                      </a:r>
                    </a:p>
                  </a:txBody>
                  <a:tcPr marL="7620" marR="7620" marT="7620" marB="0" anchor="ctr"/>
                </a:tc>
                <a:extLst>
                  <a:ext uri="{0D108BD9-81ED-4DB2-BD59-A6C34878D82A}">
                    <a16:rowId xmlns:a16="http://schemas.microsoft.com/office/drawing/2014/main" val="1079310292"/>
                  </a:ext>
                </a:extLst>
              </a:tr>
              <a:tr h="36453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They are no help, they gave me no help</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ctr"/>
                </a:tc>
                <a:extLst>
                  <a:ext uri="{0D108BD9-81ED-4DB2-BD59-A6C34878D82A}">
                    <a16:rowId xmlns:a16="http://schemas.microsoft.com/office/drawing/2014/main" val="1657508820"/>
                  </a:ext>
                </a:extLst>
              </a:tr>
              <a:tr h="42440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There wasn't enough support for the kind of job I wanted</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a:t>
                      </a:r>
                    </a:p>
                  </a:txBody>
                  <a:tcPr marL="7620" marR="7620" marT="7620" marB="0" anchor="ctr"/>
                </a:tc>
                <a:extLst>
                  <a:ext uri="{0D108BD9-81ED-4DB2-BD59-A6C34878D82A}">
                    <a16:rowId xmlns:a16="http://schemas.microsoft.com/office/drawing/2014/main" val="1668859294"/>
                  </a:ext>
                </a:extLst>
              </a:tr>
              <a:tr h="36453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They didn't get me a job, I have no job</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2463526000"/>
                  </a:ext>
                </a:extLst>
              </a:tr>
              <a:tr h="36453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Dissatisfied with job, job does not meet my needs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3363751793"/>
                  </a:ext>
                </a:extLst>
              </a:tr>
              <a:tr h="364533">
                <a:tc>
                  <a:txBody>
                    <a:bodyPr/>
                    <a:lstStyle/>
                    <a:p>
                      <a:pPr algn="l" fontAlgn="ctr"/>
                      <a:r>
                        <a:rPr lang="en-US" sz="1100" u="none" strike="noStrike" dirty="0">
                          <a:effectLst/>
                          <a:latin typeface="Arial" panose="020B0604020202020204" pitchFamily="34" charset="0"/>
                          <a:cs typeface="Arial" panose="020B0604020202020204" pitchFamily="34" charset="0"/>
                        </a:rPr>
                        <a:t>Other</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1399718349"/>
                  </a:ext>
                </a:extLst>
              </a:tr>
            </a:tbl>
          </a:graphicData>
        </a:graphic>
      </p:graphicFrame>
      <p:sp>
        <p:nvSpPr>
          <p:cNvPr id="7" name="TextBox 6">
            <a:extLst>
              <a:ext uri="{FF2B5EF4-FFF2-40B4-BE49-F238E27FC236}">
                <a16:creationId xmlns:a16="http://schemas.microsoft.com/office/drawing/2014/main" id="{8412DFC8-88BA-55BE-C263-441D788E57C9}"/>
              </a:ext>
            </a:extLst>
          </p:cNvPr>
          <p:cNvSpPr txBox="1"/>
          <p:nvPr/>
        </p:nvSpPr>
        <p:spPr>
          <a:xfrm>
            <a:off x="635892" y="5961062"/>
            <a:ext cx="4580876"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dirty="0">
                <a:solidFill>
                  <a:srgbClr val="000000"/>
                </a:solidFill>
                <a:latin typeface="Arial" panose="020B0604020202020204" pitchFamily="34" charset="0"/>
                <a:cs typeface="Arial" panose="020B0604020202020204" pitchFamily="34" charset="0"/>
              </a:rPr>
              <a:t>*O</a:t>
            </a:r>
            <a:r>
              <a:rPr kumimoji="0" lang="en-US" sz="1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nly</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responses with 5% and higher are included</a:t>
            </a:r>
          </a:p>
        </p:txBody>
      </p:sp>
    </p:spTree>
    <p:extLst>
      <p:ext uri="{BB962C8B-B14F-4D97-AF65-F5344CB8AC3E}">
        <p14:creationId xmlns:p14="http://schemas.microsoft.com/office/powerpoint/2010/main" val="37255611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299300"/>
            <a:ext cx="5858142" cy="838900"/>
          </a:xfrm>
        </p:spPr>
        <p:txBody>
          <a:bodyPr>
            <a:normAutofit/>
          </a:bodyPr>
          <a:lstStyle/>
          <a:p>
            <a:r>
              <a:rPr lang="en-US" i="0" dirty="0">
                <a:latin typeface="Arial" panose="020B0604020202020204" pitchFamily="34" charset="0"/>
              </a:rPr>
              <a:t>Future06: Did </a:t>
            </a:r>
            <a:r>
              <a:rPr lang="en-US" i="0" dirty="0" err="1">
                <a:latin typeface="Arial" panose="020B0604020202020204" pitchFamily="34" charset="0"/>
              </a:rPr>
              <a:t>HireAbility</a:t>
            </a:r>
            <a:r>
              <a:rPr lang="en-US" i="0" dirty="0">
                <a:latin typeface="Arial" panose="020B0604020202020204" pitchFamily="34" charset="0"/>
              </a:rPr>
              <a:t> help you enter any new education, training, certification, or other credential program that will help you pursue a career?</a:t>
            </a:r>
          </a:p>
          <a:p>
            <a:endParaRPr lang="en-US" dirty="0"/>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4176" y="1182073"/>
            <a:ext cx="2629823" cy="3594113"/>
          </a:xfrm>
        </p:spPr>
        <p:txBody>
          <a:bodyPr>
            <a:normAutofit/>
          </a:bodyPr>
          <a:lstStyle/>
          <a:p>
            <a:r>
              <a:rPr lang="en-US" dirty="0"/>
              <a:t>Over half (55%) of </a:t>
            </a:r>
            <a:r>
              <a:rPr lang="en-US" dirty="0" err="1"/>
              <a:t>HireAbility</a:t>
            </a:r>
            <a:r>
              <a:rPr lang="en-US" dirty="0"/>
              <a:t> consumers say they have not received additional certifications, education or training while in the program. </a:t>
            </a:r>
          </a:p>
          <a:p>
            <a:r>
              <a:rPr lang="en-US" dirty="0"/>
              <a:t>Of the 36% who did receive some form of education, training, or credentialling, 17% reported receiving education (general), 12% received a technical certification, and 11% received financial support. </a:t>
            </a:r>
          </a:p>
        </p:txBody>
      </p:sp>
      <p:graphicFrame>
        <p:nvGraphicFramePr>
          <p:cNvPr id="6" name="Table 5">
            <a:extLst>
              <a:ext uri="{FF2B5EF4-FFF2-40B4-BE49-F238E27FC236}">
                <a16:creationId xmlns:a16="http://schemas.microsoft.com/office/drawing/2014/main" id="{271C94F0-211A-8B06-0117-C06ABAD7C571}"/>
              </a:ext>
            </a:extLst>
          </p:cNvPr>
          <p:cNvGraphicFramePr>
            <a:graphicFrameLocks noGrp="1"/>
          </p:cNvGraphicFramePr>
          <p:nvPr>
            <p:extLst>
              <p:ext uri="{D42A27DB-BD31-4B8C-83A1-F6EECF244321}">
                <p14:modId xmlns:p14="http://schemas.microsoft.com/office/powerpoint/2010/main" val="3944882991"/>
              </p:ext>
            </p:extLst>
          </p:nvPr>
        </p:nvGraphicFramePr>
        <p:xfrm>
          <a:off x="792325" y="2911978"/>
          <a:ext cx="4986554" cy="3076894"/>
        </p:xfrm>
        <a:graphic>
          <a:graphicData uri="http://schemas.openxmlformats.org/drawingml/2006/table">
            <a:tbl>
              <a:tblPr firstRow="1" bandRow="1">
                <a:tableStyleId>{5C22544A-7EE6-4342-B048-85BDC9FD1C3A}</a:tableStyleId>
              </a:tblPr>
              <a:tblGrid>
                <a:gridCol w="3483917">
                  <a:extLst>
                    <a:ext uri="{9D8B030D-6E8A-4147-A177-3AD203B41FA5}">
                      <a16:colId xmlns:a16="http://schemas.microsoft.com/office/drawing/2014/main" val="527993647"/>
                    </a:ext>
                  </a:extLst>
                </a:gridCol>
                <a:gridCol w="1502637">
                  <a:extLst>
                    <a:ext uri="{9D8B030D-6E8A-4147-A177-3AD203B41FA5}">
                      <a16:colId xmlns:a16="http://schemas.microsoft.com/office/drawing/2014/main" val="3305176673"/>
                    </a:ext>
                  </a:extLst>
                </a:gridCol>
              </a:tblGrid>
              <a:tr h="242116">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tc>
                <a:tc>
                  <a:txBody>
                    <a:bodyPr/>
                    <a:lstStyle/>
                    <a:p>
                      <a:pPr algn="ctr" fontAlgn="b"/>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tc>
                <a:extLst>
                  <a:ext uri="{0D108BD9-81ED-4DB2-BD59-A6C34878D82A}">
                    <a16:rowId xmlns:a16="http://schemas.microsoft.com/office/drawing/2014/main" val="78536416"/>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Education (general)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17%</a:t>
                      </a:r>
                    </a:p>
                  </a:txBody>
                  <a:tcPr marL="2645" marR="2645" marT="2645" marB="0" anchor="ctr"/>
                </a:tc>
                <a:extLst>
                  <a:ext uri="{0D108BD9-81ED-4DB2-BD59-A6C34878D82A}">
                    <a16:rowId xmlns:a16="http://schemas.microsoft.com/office/drawing/2014/main" val="3980976363"/>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Technical Certification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12%</a:t>
                      </a:r>
                    </a:p>
                  </a:txBody>
                  <a:tcPr marL="2645" marR="2645" marT="2645" marB="0" anchor="ctr"/>
                </a:tc>
                <a:extLst>
                  <a:ext uri="{0D108BD9-81ED-4DB2-BD59-A6C34878D82A}">
                    <a16:rowId xmlns:a16="http://schemas.microsoft.com/office/drawing/2014/main" val="1246836121"/>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Financial support (general)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a:t>
                      </a:r>
                    </a:p>
                  </a:txBody>
                  <a:tcPr marL="2645" marR="2645" marT="2645" marB="0" anchor="ctr"/>
                </a:tc>
                <a:extLst>
                  <a:ext uri="{0D108BD9-81ED-4DB2-BD59-A6C34878D82A}">
                    <a16:rowId xmlns:a16="http://schemas.microsoft.com/office/drawing/2014/main" val="1391772172"/>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College Courses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a:t>
                      </a:r>
                    </a:p>
                  </a:txBody>
                  <a:tcPr marL="2645" marR="2645" marT="2645" marB="0" anchor="ctr"/>
                </a:tc>
                <a:extLst>
                  <a:ext uri="{0D108BD9-81ED-4DB2-BD59-A6C34878D82A}">
                    <a16:rowId xmlns:a16="http://schemas.microsoft.com/office/drawing/2014/main" val="2837568218"/>
                  </a:ext>
                </a:extLst>
              </a:tr>
              <a:tr h="227726">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Associate’s Degree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a:t>
                      </a:r>
                    </a:p>
                  </a:txBody>
                  <a:tcPr marL="2645" marR="2645" marT="2645" marB="0" anchor="ctr"/>
                </a:tc>
                <a:extLst>
                  <a:ext uri="{0D108BD9-81ED-4DB2-BD59-A6C34878D82A}">
                    <a16:rowId xmlns:a16="http://schemas.microsoft.com/office/drawing/2014/main" val="294956430"/>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Professional Certification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a:t>
                      </a:r>
                    </a:p>
                  </a:txBody>
                  <a:tcPr marL="2645" marR="2645" marT="2645" marB="0" anchor="ctr"/>
                </a:tc>
                <a:extLst>
                  <a:ext uri="{0D108BD9-81ED-4DB2-BD59-A6C34878D82A}">
                    <a16:rowId xmlns:a16="http://schemas.microsoft.com/office/drawing/2014/main" val="1079310292"/>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General Training for Future Development</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a:t>
                      </a:r>
                    </a:p>
                  </a:txBody>
                  <a:tcPr marL="2645" marR="2645" marT="2645" marB="0" anchor="ctr"/>
                </a:tc>
                <a:extLst>
                  <a:ext uri="{0D108BD9-81ED-4DB2-BD59-A6C34878D82A}">
                    <a16:rowId xmlns:a16="http://schemas.microsoft.com/office/drawing/2014/main" val="1657508820"/>
                  </a:ext>
                </a:extLst>
              </a:tr>
              <a:tr h="227726">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Healthcare/Med Services</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a:t>
                      </a:r>
                    </a:p>
                  </a:txBody>
                  <a:tcPr marL="2645" marR="2645" marT="2645" marB="0" anchor="ctr"/>
                </a:tc>
                <a:extLst>
                  <a:ext uri="{0D108BD9-81ED-4DB2-BD59-A6C34878D82A}">
                    <a16:rowId xmlns:a16="http://schemas.microsoft.com/office/drawing/2014/main" val="1668859294"/>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Bachelor’s Degree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2645" marR="2645" marT="2645" marB="0" anchor="ctr"/>
                </a:tc>
                <a:extLst>
                  <a:ext uri="{0D108BD9-81ED-4DB2-BD59-A6C34878D82A}">
                    <a16:rowId xmlns:a16="http://schemas.microsoft.com/office/drawing/2014/main" val="2463526000"/>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Computer programming/tech</a:t>
                      </a:r>
                    </a:p>
                  </a:txBody>
                  <a:tcPr marL="7620" marR="7620" marT="7620" marB="0" anchor="ctr"/>
                </a:tc>
                <a:tc>
                  <a:txBody>
                    <a:bodyPr/>
                    <a:lstStyle/>
                    <a:p>
                      <a:pPr algn="ctr"/>
                      <a:r>
                        <a:rPr lang="en-US" sz="1100" b="0" dirty="0">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3363751793"/>
                  </a:ext>
                </a:extLst>
              </a:tr>
              <a:tr h="227726">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HVAC/Pluming/Electrical/Welding</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2645" marR="2645" marT="2645" marB="0" anchor="ctr"/>
                </a:tc>
                <a:extLst>
                  <a:ext uri="{0D108BD9-81ED-4DB2-BD59-A6C34878D82A}">
                    <a16:rowId xmlns:a16="http://schemas.microsoft.com/office/drawing/2014/main" val="1438770767"/>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Culinary Arts	</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2645" marR="2645" marT="2645" marB="0" anchor="ctr"/>
                </a:tc>
                <a:extLst>
                  <a:ext uri="{0D108BD9-81ED-4DB2-BD59-A6C34878D82A}">
                    <a16:rowId xmlns:a16="http://schemas.microsoft.com/office/drawing/2014/main" val="3654807807"/>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Networking with others</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2645" marR="2645" marT="2645" marB="0" anchor="ctr"/>
                </a:tc>
                <a:extLst>
                  <a:ext uri="{0D108BD9-81ED-4DB2-BD59-A6C34878D82A}">
                    <a16:rowId xmlns:a16="http://schemas.microsoft.com/office/drawing/2014/main" val="106012613"/>
                  </a:ext>
                </a:extLst>
              </a:tr>
              <a:tr h="19560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Other</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2645" marR="2645" marT="2645" marB="0" anchor="ctr"/>
                </a:tc>
                <a:extLst>
                  <a:ext uri="{0D108BD9-81ED-4DB2-BD59-A6C34878D82A}">
                    <a16:rowId xmlns:a16="http://schemas.microsoft.com/office/drawing/2014/main" val="1399718349"/>
                  </a:ext>
                </a:extLst>
              </a:tr>
            </a:tbl>
          </a:graphicData>
        </a:graphic>
      </p:graphicFrame>
      <p:graphicFrame>
        <p:nvGraphicFramePr>
          <p:cNvPr id="8" name="Chart 7">
            <a:extLst>
              <a:ext uri="{FF2B5EF4-FFF2-40B4-BE49-F238E27FC236}">
                <a16:creationId xmlns:a16="http://schemas.microsoft.com/office/drawing/2014/main" id="{C66C545E-AC37-6FC5-F6EF-419ABF2F7BFA}"/>
              </a:ext>
            </a:extLst>
          </p:cNvPr>
          <p:cNvGraphicFramePr>
            <a:graphicFrameLocks/>
          </p:cNvGraphicFramePr>
          <p:nvPr>
            <p:extLst>
              <p:ext uri="{D42A27DB-BD31-4B8C-83A1-F6EECF244321}">
                <p14:modId xmlns:p14="http://schemas.microsoft.com/office/powerpoint/2010/main" val="2901670598"/>
              </p:ext>
            </p:extLst>
          </p:nvPr>
        </p:nvGraphicFramePr>
        <p:xfrm>
          <a:off x="650923" y="869126"/>
          <a:ext cx="5269358" cy="204285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05C8545-3B09-84A0-D515-5CF0D7C33219}"/>
              </a:ext>
            </a:extLst>
          </p:cNvPr>
          <p:cNvSpPr txBox="1"/>
          <p:nvPr/>
        </p:nvSpPr>
        <p:spPr>
          <a:xfrm>
            <a:off x="772843" y="6029514"/>
            <a:ext cx="4572000" cy="5770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a:p>
            <a:pPr>
              <a:defRPr/>
            </a:pPr>
            <a:r>
              <a:rPr lang="en-US" sz="1000" i="1" dirty="0">
                <a:solidFill>
                  <a:srgbClr val="000000"/>
                </a:solidFill>
                <a:latin typeface="Arial" panose="020B0604020202020204" pitchFamily="34" charset="0"/>
                <a:cs typeface="Arial" panose="020B0604020202020204" pitchFamily="34" charset="0"/>
              </a:rPr>
              <a:t>*O</a:t>
            </a:r>
            <a:r>
              <a:rPr kumimoji="0" lang="en-US" sz="1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nly</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responses with 5% and higher are included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74287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Problems Experience by </a:t>
            </a:r>
            <a:r>
              <a:rPr lang="en-US" dirty="0" err="1"/>
              <a:t>HireAbility</a:t>
            </a:r>
            <a:r>
              <a:rPr lang="en-US" dirty="0"/>
              <a:t> Consumers</a:t>
            </a:r>
          </a:p>
        </p:txBody>
      </p:sp>
    </p:spTree>
    <p:extLst>
      <p:ext uri="{BB962C8B-B14F-4D97-AF65-F5344CB8AC3E}">
        <p14:creationId xmlns:p14="http://schemas.microsoft.com/office/powerpoint/2010/main" val="28262888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Problems: Have you experienced any problems with </a:t>
            </a:r>
            <a:r>
              <a:rPr lang="en-US" i="0" dirty="0" err="1">
                <a:latin typeface="Arial" panose="020B0604020202020204" pitchFamily="34" charset="0"/>
              </a:rPr>
              <a:t>HireAbility</a:t>
            </a:r>
            <a:r>
              <a:rPr lang="en-US" i="0" dirty="0">
                <a:latin typeface="Arial" panose="020B0604020202020204" pitchFamily="34" charset="0"/>
              </a:rPr>
              <a:t> or the services they have provided to you? (% yes)</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19% of consumers did experience problems with </a:t>
            </a:r>
            <a:r>
              <a:rPr lang="en-US" dirty="0" err="1"/>
              <a:t>HireAbility</a:t>
            </a:r>
            <a:r>
              <a:rPr lang="en-US" dirty="0"/>
              <a:t> or the services they receive. The percentage of consumers experiencing problems increased from 15% in 2019.</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lstStyle/>
          <a:p>
            <a:r>
              <a:rPr lang="en-US" b="1" u="sng" dirty="0"/>
              <a:t>Bottom Line</a:t>
            </a:r>
          </a:p>
          <a:p>
            <a:r>
              <a:rPr lang="en-US" dirty="0"/>
              <a:t>While higher than recent years, most consumers do not experience problems while working with </a:t>
            </a:r>
            <a:r>
              <a:rPr lang="en-US" dirty="0" err="1"/>
              <a:t>HireAbility</a:t>
            </a:r>
            <a:r>
              <a:rPr lang="en-US" dirty="0"/>
              <a:t>. </a:t>
            </a:r>
          </a:p>
          <a:p>
            <a:endParaRPr lang="en-US" dirty="0"/>
          </a:p>
        </p:txBody>
      </p:sp>
      <p:graphicFrame>
        <p:nvGraphicFramePr>
          <p:cNvPr id="7" name="Chart 6">
            <a:extLst>
              <a:ext uri="{FF2B5EF4-FFF2-40B4-BE49-F238E27FC236}">
                <a16:creationId xmlns:a16="http://schemas.microsoft.com/office/drawing/2014/main" id="{A165914D-F5CA-2379-01F0-85424CAC5C64}"/>
              </a:ext>
            </a:extLst>
          </p:cNvPr>
          <p:cNvGraphicFramePr>
            <a:graphicFrameLocks noGrp="1"/>
          </p:cNvGraphicFramePr>
          <p:nvPr>
            <p:extLst>
              <p:ext uri="{D42A27DB-BD31-4B8C-83A1-F6EECF244321}">
                <p14:modId xmlns:p14="http://schemas.microsoft.com/office/powerpoint/2010/main" val="3463675380"/>
              </p:ext>
            </p:extLst>
          </p:nvPr>
        </p:nvGraphicFramePr>
        <p:xfrm>
          <a:off x="232975" y="1089149"/>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7493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pPr>
              <a:lnSpc>
                <a:spcPct val="50000"/>
              </a:lnSpc>
            </a:pPr>
            <a:r>
              <a:rPr lang="en-US" i="0" dirty="0" err="1">
                <a:latin typeface="Arial" panose="020B0604020202020204" pitchFamily="34" charset="0"/>
              </a:rPr>
              <a:t>Problemsa</a:t>
            </a:r>
            <a:r>
              <a:rPr lang="en-US" i="0" dirty="0">
                <a:latin typeface="Arial" panose="020B0604020202020204" pitchFamily="34" charset="0"/>
              </a:rPr>
              <a:t>: What problems did you experience?  </a:t>
            </a:r>
          </a:p>
          <a:p>
            <a:pPr>
              <a:lnSpc>
                <a:spcPct val="50000"/>
              </a:lnSpc>
            </a:pPr>
            <a:r>
              <a:rPr lang="en-US" i="0" dirty="0">
                <a:latin typeface="Arial" panose="020B0604020202020204" pitchFamily="34" charset="0"/>
              </a:rPr>
              <a:t>(% among those reporting problems)</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normAutofit/>
          </a:bodyPr>
          <a:lstStyle/>
          <a:p>
            <a:r>
              <a:rPr lang="en-US" dirty="0"/>
              <a:t>Among those who experienced problems, 19% said their counselor did not return calls, emails or follow up, 19% felt their counselor didn’t listen or dismissed their concerns and 15% did not receive employment.    </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a:xfrm>
            <a:off x="6514177" y="3454987"/>
            <a:ext cx="2629823" cy="2511790"/>
          </a:xfrm>
        </p:spPr>
        <p:txBody>
          <a:bodyPr/>
          <a:lstStyle/>
          <a:p>
            <a:r>
              <a:rPr lang="en-US" b="1" u="sng" dirty="0"/>
              <a:t>Bottom Line</a:t>
            </a:r>
          </a:p>
          <a:p>
            <a:r>
              <a:rPr lang="en-US" dirty="0"/>
              <a:t>Problems experienced by consumers center around communication, not reaching goals and feeling like they needed more assistance. </a:t>
            </a:r>
          </a:p>
          <a:p>
            <a:endParaRPr lang="en-US" b="1" u="sng" dirty="0"/>
          </a:p>
        </p:txBody>
      </p:sp>
      <p:graphicFrame>
        <p:nvGraphicFramePr>
          <p:cNvPr id="6" name="Table 5">
            <a:extLst>
              <a:ext uri="{FF2B5EF4-FFF2-40B4-BE49-F238E27FC236}">
                <a16:creationId xmlns:a16="http://schemas.microsoft.com/office/drawing/2014/main" id="{25A8AA6D-CFC9-BA27-9A99-322D940CC28A}"/>
              </a:ext>
            </a:extLst>
          </p:cNvPr>
          <p:cNvGraphicFramePr>
            <a:graphicFrameLocks noGrp="1"/>
          </p:cNvGraphicFramePr>
          <p:nvPr>
            <p:extLst>
              <p:ext uri="{D42A27DB-BD31-4B8C-83A1-F6EECF244321}">
                <p14:modId xmlns:p14="http://schemas.microsoft.com/office/powerpoint/2010/main" val="2952476642"/>
              </p:ext>
            </p:extLst>
          </p:nvPr>
        </p:nvGraphicFramePr>
        <p:xfrm>
          <a:off x="625869" y="1179208"/>
          <a:ext cx="5197882" cy="4429109"/>
        </p:xfrm>
        <a:graphic>
          <a:graphicData uri="http://schemas.openxmlformats.org/drawingml/2006/table">
            <a:tbl>
              <a:tblPr firstRow="1" bandRow="1">
                <a:tableStyleId>{5C22544A-7EE6-4342-B048-85BDC9FD1C3A}</a:tableStyleId>
              </a:tblPr>
              <a:tblGrid>
                <a:gridCol w="4341618">
                  <a:extLst>
                    <a:ext uri="{9D8B030D-6E8A-4147-A177-3AD203B41FA5}">
                      <a16:colId xmlns:a16="http://schemas.microsoft.com/office/drawing/2014/main" val="527993647"/>
                    </a:ext>
                  </a:extLst>
                </a:gridCol>
                <a:gridCol w="856264">
                  <a:extLst>
                    <a:ext uri="{9D8B030D-6E8A-4147-A177-3AD203B41FA5}">
                      <a16:colId xmlns:a16="http://schemas.microsoft.com/office/drawing/2014/main" val="3305176673"/>
                    </a:ext>
                  </a:extLst>
                </a:gridCol>
              </a:tblGrid>
              <a:tr h="258095">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78536416"/>
                  </a:ext>
                </a:extLst>
              </a:tr>
              <a:tr h="280636">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Counselor did not return calls, emails or follow up</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ctr"/>
                </a:tc>
                <a:extLst>
                  <a:ext uri="{0D108BD9-81ED-4DB2-BD59-A6C34878D82A}">
                    <a16:rowId xmlns:a16="http://schemas.microsoft.com/office/drawing/2014/main" val="3980976363"/>
                  </a:ext>
                </a:extLst>
              </a:tr>
              <a:tr h="280636">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Counselor would not listen, dismissed concerns </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19%</a:t>
                      </a:r>
                    </a:p>
                  </a:txBody>
                  <a:tcPr marL="7620" marR="7620" marT="7620" marB="0" anchor="ctr"/>
                </a:tc>
                <a:extLst>
                  <a:ext uri="{0D108BD9-81ED-4DB2-BD59-A6C34878D82A}">
                    <a16:rowId xmlns:a16="http://schemas.microsoft.com/office/drawing/2014/main" val="1246836121"/>
                  </a:ext>
                </a:extLst>
              </a:tr>
              <a:tr h="280636">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Better communication needed</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15%</a:t>
                      </a:r>
                    </a:p>
                  </a:txBody>
                  <a:tcPr marL="7620" marR="7620" marT="7620" marB="0" anchor="ctr"/>
                </a:tc>
                <a:extLst>
                  <a:ext uri="{0D108BD9-81ED-4DB2-BD59-A6C34878D82A}">
                    <a16:rowId xmlns:a16="http://schemas.microsoft.com/office/drawing/2014/main" val="1391772172"/>
                  </a:ext>
                </a:extLst>
              </a:tr>
              <a:tr h="384473">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Did not receive employment, HireAbility Vermont could not find me a job</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ctr"/>
                </a:tc>
                <a:extLst>
                  <a:ext uri="{0D108BD9-81ED-4DB2-BD59-A6C34878D82A}">
                    <a16:rowId xmlns:a16="http://schemas.microsoft.com/office/drawing/2014/main" val="2837568218"/>
                  </a:ext>
                </a:extLst>
              </a:tr>
              <a:tr h="326727">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Services offered by </a:t>
                      </a:r>
                      <a:r>
                        <a:rPr lang="en-US" sz="1200" b="0" i="0" u="none" strike="noStrike" dirty="0" err="1">
                          <a:solidFill>
                            <a:srgbClr val="000000"/>
                          </a:solidFill>
                          <a:effectLst/>
                          <a:latin typeface="Arial" panose="020B0604020202020204" pitchFamily="34" charset="0"/>
                          <a:cs typeface="Arial" panose="020B0604020202020204" pitchFamily="34" charset="0"/>
                        </a:rPr>
                        <a:t>HireAbility</a:t>
                      </a:r>
                      <a:r>
                        <a:rPr lang="en-US" sz="1200" b="0" i="0" u="none" strike="noStrike" dirty="0">
                          <a:solidFill>
                            <a:srgbClr val="000000"/>
                          </a:solidFill>
                          <a:effectLst/>
                          <a:latin typeface="Arial" panose="020B0604020202020204" pitchFamily="34" charset="0"/>
                          <a:cs typeface="Arial" panose="020B0604020202020204" pitchFamily="34" charset="0"/>
                        </a:rPr>
                        <a:t> Vermont were not effective </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ctr"/>
                </a:tc>
                <a:extLst>
                  <a:ext uri="{0D108BD9-81ED-4DB2-BD59-A6C34878D82A}">
                    <a16:rowId xmlns:a16="http://schemas.microsoft.com/office/drawing/2014/main" val="294956430"/>
                  </a:ext>
                </a:extLst>
              </a:tr>
              <a:tr h="280636">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Listen to customer, understand needs, wants, ability </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ctr"/>
                </a:tc>
                <a:extLst>
                  <a:ext uri="{0D108BD9-81ED-4DB2-BD59-A6C34878D82A}">
                    <a16:rowId xmlns:a16="http://schemas.microsoft.com/office/drawing/2014/main" val="1079310292"/>
                  </a:ext>
                </a:extLst>
              </a:tr>
              <a:tr h="280636">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Received no help in reaching plan or goals </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tc>
                <a:extLst>
                  <a:ext uri="{0D108BD9-81ED-4DB2-BD59-A6C34878D82A}">
                    <a16:rowId xmlns:a16="http://schemas.microsoft.com/office/drawing/2014/main" val="1657508820"/>
                  </a:ext>
                </a:extLst>
              </a:tr>
              <a:tr h="326727">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Had to leave multiple messages before getting a call back </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a:t>
                      </a:r>
                    </a:p>
                  </a:txBody>
                  <a:tcPr marL="7620" marR="7620" marT="7620" marB="0" anchor="ctr"/>
                </a:tc>
                <a:extLst>
                  <a:ext uri="{0D108BD9-81ED-4DB2-BD59-A6C34878D82A}">
                    <a16:rowId xmlns:a16="http://schemas.microsoft.com/office/drawing/2014/main" val="1668859294"/>
                  </a:ext>
                </a:extLst>
              </a:tr>
              <a:tr h="280636">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Didn't receive job search help </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a:t>
                      </a:r>
                    </a:p>
                  </a:txBody>
                  <a:tcPr marL="7620" marR="7620" marT="7620" marB="0" anchor="ctr"/>
                </a:tc>
                <a:extLst>
                  <a:ext uri="{0D108BD9-81ED-4DB2-BD59-A6C34878D82A}">
                    <a16:rowId xmlns:a16="http://schemas.microsoft.com/office/drawing/2014/main" val="2463526000"/>
                  </a:ext>
                </a:extLst>
              </a:tr>
              <a:tr h="280636">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Counselor was not helpful or supportive </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3363751793"/>
                  </a:ext>
                </a:extLst>
              </a:tr>
              <a:tr h="326727">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Broken promises, no follow through </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1438770767"/>
                  </a:ext>
                </a:extLst>
              </a:tr>
              <a:tr h="280636">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Changing counselors, switching too much, causes problems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3654807807"/>
                  </a:ext>
                </a:extLst>
              </a:tr>
              <a:tr h="280636">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Not receiving pay I earned, deserve more pay for job </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extLst>
                  <a:ext uri="{0D108BD9-81ED-4DB2-BD59-A6C34878D82A}">
                    <a16:rowId xmlns:a16="http://schemas.microsoft.com/office/drawing/2014/main" val="2325050975"/>
                  </a:ext>
                </a:extLst>
              </a:tr>
              <a:tr h="280636">
                <a:tc>
                  <a:txBody>
                    <a:bodyPr/>
                    <a:lstStyle/>
                    <a:p>
                      <a:pPr algn="l" fontAlgn="ctr"/>
                      <a:r>
                        <a:rPr lang="en-US" sz="1100" u="none" strike="noStrike" dirty="0">
                          <a:effectLst/>
                          <a:latin typeface="Arial" panose="020B0604020202020204" pitchFamily="34" charset="0"/>
                          <a:cs typeface="Arial" panose="020B0604020202020204" pitchFamily="34" charset="0"/>
                        </a:rPr>
                        <a:t>Other</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1399718349"/>
                  </a:ext>
                </a:extLst>
              </a:tr>
            </a:tbl>
          </a:graphicData>
        </a:graphic>
      </p:graphicFrame>
      <p:sp>
        <p:nvSpPr>
          <p:cNvPr id="7" name="TextBox 6">
            <a:extLst>
              <a:ext uri="{FF2B5EF4-FFF2-40B4-BE49-F238E27FC236}">
                <a16:creationId xmlns:a16="http://schemas.microsoft.com/office/drawing/2014/main" id="{6F0FCF42-6485-E8D2-B7F3-CF8B139844BF}"/>
              </a:ext>
            </a:extLst>
          </p:cNvPr>
          <p:cNvSpPr txBox="1"/>
          <p:nvPr/>
        </p:nvSpPr>
        <p:spPr>
          <a:xfrm>
            <a:off x="625869" y="5696645"/>
            <a:ext cx="4580876"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a:p>
            <a:pPr>
              <a:defRPr/>
            </a:pPr>
            <a:r>
              <a:rPr lang="en-US" sz="1000" i="1" dirty="0">
                <a:solidFill>
                  <a:srgbClr val="000000"/>
                </a:solidFill>
                <a:latin typeface="Arial" panose="020B0604020202020204" pitchFamily="34" charset="0"/>
                <a:cs typeface="Arial" panose="020B0604020202020204" pitchFamily="34" charset="0"/>
              </a:rPr>
              <a:t>*O</a:t>
            </a:r>
            <a:r>
              <a:rPr kumimoji="0" lang="en-US" sz="1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nly</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responses with 4% and higher are included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42514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B03774-45AE-449B-934C-48286A055594}"/>
              </a:ext>
            </a:extLst>
          </p:cNvPr>
          <p:cNvSpPr>
            <a:spLocks noGrp="1"/>
          </p:cNvSpPr>
          <p:nvPr>
            <p:ph type="body" sz="quarter" idx="12"/>
          </p:nvPr>
        </p:nvSpPr>
        <p:spPr>
          <a:xfrm>
            <a:off x="289420" y="285226"/>
            <a:ext cx="5858142" cy="609600"/>
          </a:xfrm>
        </p:spPr>
        <p:txBody>
          <a:bodyPr>
            <a:normAutofit/>
          </a:bodyPr>
          <a:lstStyle/>
          <a:p>
            <a:r>
              <a:rPr lang="en-US" i="0" dirty="0">
                <a:latin typeface="Arial" panose="020B0604020202020204" pitchFamily="34" charset="0"/>
              </a:rPr>
              <a:t>Resolve1: Did HireAbility work to resolve this problem? </a:t>
            </a:r>
          </a:p>
          <a:p>
            <a:r>
              <a:rPr lang="en-US" i="0" dirty="0">
                <a:latin typeface="Arial" panose="020B0604020202020204" pitchFamily="34" charset="0"/>
              </a:rPr>
              <a:t>(% yes among those reporting problems)</a:t>
            </a:r>
          </a:p>
        </p:txBody>
      </p:sp>
      <p:sp>
        <p:nvSpPr>
          <p:cNvPr id="4" name="Text Placeholder 3">
            <a:extLst>
              <a:ext uri="{FF2B5EF4-FFF2-40B4-BE49-F238E27FC236}">
                <a16:creationId xmlns:a16="http://schemas.microsoft.com/office/drawing/2014/main" id="{88B4433B-10A9-4D55-8439-1E76056E81AA}"/>
              </a:ext>
            </a:extLst>
          </p:cNvPr>
          <p:cNvSpPr>
            <a:spLocks noGrp="1"/>
          </p:cNvSpPr>
          <p:nvPr>
            <p:ph type="body" sz="quarter" idx="13"/>
          </p:nvPr>
        </p:nvSpPr>
        <p:spPr/>
        <p:txBody>
          <a:bodyPr/>
          <a:lstStyle/>
          <a:p>
            <a:r>
              <a:rPr lang="en-US" dirty="0"/>
              <a:t>One-third (36%) of those who experienced problems say </a:t>
            </a:r>
            <a:r>
              <a:rPr lang="en-US" dirty="0" err="1"/>
              <a:t>HireAbility</a:t>
            </a:r>
            <a:r>
              <a:rPr lang="en-US" dirty="0"/>
              <a:t> worked to resolve the situation, up considerably from 2019 (22%).</a:t>
            </a:r>
          </a:p>
        </p:txBody>
      </p:sp>
      <p:sp>
        <p:nvSpPr>
          <p:cNvPr id="5" name="Text Placeholder 4">
            <a:extLst>
              <a:ext uri="{FF2B5EF4-FFF2-40B4-BE49-F238E27FC236}">
                <a16:creationId xmlns:a16="http://schemas.microsoft.com/office/drawing/2014/main" id="{587771E2-7DCB-4EF4-B0D6-745DA7B15A27}"/>
              </a:ext>
            </a:extLst>
          </p:cNvPr>
          <p:cNvSpPr>
            <a:spLocks noGrp="1"/>
          </p:cNvSpPr>
          <p:nvPr>
            <p:ph type="body" sz="quarter" idx="14"/>
          </p:nvPr>
        </p:nvSpPr>
        <p:spPr/>
        <p:txBody>
          <a:bodyPr>
            <a:normAutofit/>
          </a:bodyPr>
          <a:lstStyle/>
          <a:p>
            <a:r>
              <a:rPr lang="en-US" b="1" u="sng" dirty="0"/>
              <a:t>Bottom Line</a:t>
            </a:r>
          </a:p>
          <a:p>
            <a:r>
              <a:rPr lang="en-US" dirty="0"/>
              <a:t>While more consumers reported experiencing problems in 2022, </a:t>
            </a:r>
            <a:r>
              <a:rPr lang="en-US" dirty="0" err="1"/>
              <a:t>HireAbility</a:t>
            </a:r>
            <a:r>
              <a:rPr lang="en-US" dirty="0"/>
              <a:t> has shown improvement in working to resolve the problems that arise.</a:t>
            </a:r>
          </a:p>
        </p:txBody>
      </p:sp>
      <p:graphicFrame>
        <p:nvGraphicFramePr>
          <p:cNvPr id="7" name="Chart 6">
            <a:extLst>
              <a:ext uri="{FF2B5EF4-FFF2-40B4-BE49-F238E27FC236}">
                <a16:creationId xmlns:a16="http://schemas.microsoft.com/office/drawing/2014/main" id="{F4EB8597-A982-B85F-3DB0-E805DD742114}"/>
              </a:ext>
            </a:extLst>
          </p:cNvPr>
          <p:cNvGraphicFramePr>
            <a:graphicFrameLocks noGrp="1"/>
          </p:cNvGraphicFramePr>
          <p:nvPr>
            <p:extLst>
              <p:ext uri="{D42A27DB-BD31-4B8C-83A1-F6EECF244321}">
                <p14:modId xmlns:p14="http://schemas.microsoft.com/office/powerpoint/2010/main" val="975840130"/>
              </p:ext>
            </p:extLst>
          </p:nvPr>
        </p:nvGraphicFramePr>
        <p:xfrm>
          <a:off x="232975" y="990085"/>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87938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Feedback and Quality Improvement</a:t>
            </a:r>
          </a:p>
        </p:txBody>
      </p:sp>
    </p:spTree>
    <p:extLst>
      <p:ext uri="{BB962C8B-B14F-4D97-AF65-F5344CB8AC3E}">
        <p14:creationId xmlns:p14="http://schemas.microsoft.com/office/powerpoint/2010/main" val="1834484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C1E69-97BE-43C4-9DC9-CBE4299FF532}"/>
              </a:ext>
            </a:extLst>
          </p:cNvPr>
          <p:cNvSpPr>
            <a:spLocks noGrp="1"/>
          </p:cNvSpPr>
          <p:nvPr>
            <p:ph type="title"/>
          </p:nvPr>
        </p:nvSpPr>
        <p:spPr/>
        <p:txBody>
          <a:bodyPr>
            <a:normAutofit/>
          </a:bodyPr>
          <a:lstStyle/>
          <a:p>
            <a:r>
              <a:rPr lang="en-US" sz="2400" dirty="0">
                <a:latin typeface="Arial" panose="020B0604020202020204" pitchFamily="34" charset="0"/>
              </a:rPr>
              <a:t>The Sample</a:t>
            </a:r>
          </a:p>
        </p:txBody>
      </p:sp>
      <p:sp>
        <p:nvSpPr>
          <p:cNvPr id="3" name="Text Placeholder 2">
            <a:extLst>
              <a:ext uri="{FF2B5EF4-FFF2-40B4-BE49-F238E27FC236}">
                <a16:creationId xmlns:a16="http://schemas.microsoft.com/office/drawing/2014/main" id="{DF95C7C1-82AB-4306-80E7-CD25FCC3D4A2}"/>
              </a:ext>
            </a:extLst>
          </p:cNvPr>
          <p:cNvSpPr>
            <a:spLocks noGrp="1"/>
          </p:cNvSpPr>
          <p:nvPr>
            <p:ph type="body" sz="quarter" idx="10"/>
          </p:nvPr>
        </p:nvSpPr>
        <p:spPr>
          <a:xfrm>
            <a:off x="457200" y="912293"/>
            <a:ext cx="8195165" cy="5033414"/>
          </a:xfrm>
        </p:spPr>
        <p:txBody>
          <a:bodyPr>
            <a:noAutofit/>
          </a:bodyPr>
          <a:lstStyle/>
          <a:p>
            <a:pPr marL="0" indent="0">
              <a:buNone/>
            </a:pPr>
            <a:endParaRPr lang="en-US" sz="1800" b="1" dirty="0"/>
          </a:p>
          <a:p>
            <a:r>
              <a:rPr lang="en-US" sz="2000" dirty="0"/>
              <a:t>The target population were current and former consumers of HireAbility Vermont.</a:t>
            </a:r>
          </a:p>
          <a:p>
            <a:pPr lvl="1"/>
            <a:r>
              <a:rPr lang="en-US" sz="1800" dirty="0"/>
              <a:t>Consumers currently receiving services (open cases) at the time of the survey launch</a:t>
            </a:r>
          </a:p>
          <a:p>
            <a:pPr lvl="1"/>
            <a:r>
              <a:rPr lang="en-US" sz="1800" dirty="0"/>
              <a:t>Consumers with closed cases that had received services during the prior 12 months</a:t>
            </a:r>
          </a:p>
          <a:p>
            <a:endParaRPr lang="en-US" sz="1800" dirty="0"/>
          </a:p>
          <a:p>
            <a:r>
              <a:rPr lang="en-US" sz="2000" dirty="0"/>
              <a:t>The sample of consumers was provided by HireAbility Vermont.</a:t>
            </a:r>
          </a:p>
          <a:p>
            <a:endParaRPr lang="en-US" sz="1800" dirty="0"/>
          </a:p>
          <a:p>
            <a:r>
              <a:rPr lang="en-US" sz="2000" dirty="0"/>
              <a:t>The sample was stratified by</a:t>
            </a:r>
          </a:p>
          <a:p>
            <a:pPr lvl="1"/>
            <a:r>
              <a:rPr lang="en-US" sz="1800" dirty="0"/>
              <a:t>HireAbility service district (12 districts)</a:t>
            </a:r>
          </a:p>
          <a:p>
            <a:pPr lvl="1"/>
            <a:r>
              <a:rPr lang="en-US" sz="1800" dirty="0"/>
              <a:t>Case status (open, cases closed successfully, and cases closed unsuccessfully)</a:t>
            </a:r>
          </a:p>
          <a:p>
            <a:pPr marL="914400" lvl="2" indent="0">
              <a:buNone/>
            </a:pPr>
            <a:endParaRPr lang="en-US" sz="1600" dirty="0"/>
          </a:p>
        </p:txBody>
      </p:sp>
    </p:spTree>
    <p:extLst>
      <p:ext uri="{BB962C8B-B14F-4D97-AF65-F5344CB8AC3E}">
        <p14:creationId xmlns:p14="http://schemas.microsoft.com/office/powerpoint/2010/main" val="877824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QI6: In thinking about your experience with </a:t>
            </a:r>
            <a:r>
              <a:rPr lang="en-US" i="0" dirty="0" err="1">
                <a:latin typeface="Arial" panose="020B0604020202020204" pitchFamily="34" charset="0"/>
              </a:rPr>
              <a:t>HireAbility</a:t>
            </a:r>
            <a:r>
              <a:rPr lang="en-US" i="0" dirty="0">
                <a:latin typeface="Arial" panose="020B0604020202020204" pitchFamily="34" charset="0"/>
              </a:rPr>
              <a:t> what worked well for you?</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Communication with and accessibility of </a:t>
            </a:r>
            <a:r>
              <a:rPr lang="en-US" dirty="0" err="1"/>
              <a:t>HireAbility</a:t>
            </a:r>
            <a:r>
              <a:rPr lang="en-US" dirty="0"/>
              <a:t> counselors tend to be a bright spot for many consumers (24%). Receiving help from, having a relationship with, and talking to counselors are also positive aspects of consumers’ experience.</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Counselors play a key role in many consumers’ overall experience in working toward goals and achieving employment. </a:t>
            </a:r>
          </a:p>
        </p:txBody>
      </p:sp>
      <p:graphicFrame>
        <p:nvGraphicFramePr>
          <p:cNvPr id="7" name="Table 6">
            <a:extLst>
              <a:ext uri="{FF2B5EF4-FFF2-40B4-BE49-F238E27FC236}">
                <a16:creationId xmlns:a16="http://schemas.microsoft.com/office/drawing/2014/main" id="{4721F9CE-D25F-1176-9C49-AC54FE16AE2E}"/>
              </a:ext>
            </a:extLst>
          </p:cNvPr>
          <p:cNvGraphicFramePr>
            <a:graphicFrameLocks noGrp="1"/>
          </p:cNvGraphicFramePr>
          <p:nvPr>
            <p:extLst>
              <p:ext uri="{D42A27DB-BD31-4B8C-83A1-F6EECF244321}">
                <p14:modId xmlns:p14="http://schemas.microsoft.com/office/powerpoint/2010/main" val="3768498307"/>
              </p:ext>
            </p:extLst>
          </p:nvPr>
        </p:nvGraphicFramePr>
        <p:xfrm>
          <a:off x="706641" y="1063848"/>
          <a:ext cx="5157924" cy="4717195"/>
        </p:xfrm>
        <a:graphic>
          <a:graphicData uri="http://schemas.openxmlformats.org/drawingml/2006/table">
            <a:tbl>
              <a:tblPr firstRow="1" bandRow="1">
                <a:tableStyleId>{5C22544A-7EE6-4342-B048-85BDC9FD1C3A}</a:tableStyleId>
              </a:tblPr>
              <a:tblGrid>
                <a:gridCol w="4230922">
                  <a:extLst>
                    <a:ext uri="{9D8B030D-6E8A-4147-A177-3AD203B41FA5}">
                      <a16:colId xmlns:a16="http://schemas.microsoft.com/office/drawing/2014/main" val="3068499078"/>
                    </a:ext>
                  </a:extLst>
                </a:gridCol>
                <a:gridCol w="927002">
                  <a:extLst>
                    <a:ext uri="{9D8B030D-6E8A-4147-A177-3AD203B41FA5}">
                      <a16:colId xmlns:a16="http://schemas.microsoft.com/office/drawing/2014/main" val="2545663501"/>
                    </a:ext>
                  </a:extLst>
                </a:gridCol>
              </a:tblGrid>
              <a:tr h="303926">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Response</a:t>
                      </a:r>
                    </a:p>
                  </a:txBody>
                  <a:tcPr marL="1367" marR="1367" marT="1367" marB="0" anchor="ctr"/>
                </a:tc>
                <a:tc>
                  <a:txBody>
                    <a:bodyPr/>
                    <a:lstStyle/>
                    <a:p>
                      <a:pPr algn="ctr" fontAlgn="ctr"/>
                      <a:r>
                        <a:rPr lang="en-US" sz="1200" b="1" i="0" u="none" strike="noStrike" dirty="0">
                          <a:solidFill>
                            <a:schemeClr val="bg1"/>
                          </a:solidFill>
                          <a:effectLst/>
                          <a:latin typeface="Arial" panose="020B0604020202020204" pitchFamily="34" charset="0"/>
                          <a:cs typeface="Arial" panose="020B0604020202020204" pitchFamily="34" charset="0"/>
                        </a:rPr>
                        <a:t>%*</a:t>
                      </a:r>
                    </a:p>
                  </a:txBody>
                  <a:tcPr marL="1367" marR="1367" marT="1367" marB="0" anchor="ctr"/>
                </a:tc>
                <a:extLst>
                  <a:ext uri="{0D108BD9-81ED-4DB2-BD59-A6C34878D82A}">
                    <a16:rowId xmlns:a16="http://schemas.microsoft.com/office/drawing/2014/main" val="1684269230"/>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Communication and accessibility of counselor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24%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708593672"/>
                  </a:ext>
                </a:extLst>
              </a:tr>
              <a:tr h="399629">
                <a:tc>
                  <a:txBody>
                    <a:bodyPr/>
                    <a:lstStyle/>
                    <a:p>
                      <a:pPr algn="l" fontAlgn="b"/>
                      <a:r>
                        <a:rPr lang="en-US" sz="1100" u="none" strike="noStrike" dirty="0">
                          <a:effectLst/>
                          <a:latin typeface="Arial" panose="020B0604020202020204" pitchFamily="34" charset="0"/>
                          <a:cs typeface="Arial" panose="020B0604020202020204" pitchFamily="34" charset="0"/>
                        </a:rPr>
                        <a:t>Having support system with a counselor to determine goal and achieve that goal</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24%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1675757885"/>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Receiving help from a counselor in general</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11%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3302422232"/>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Talking with counselor, having a relationship</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9%</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2548120753"/>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All, everything</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9%</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2977128047"/>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The needed equipment that was provided</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1023956149"/>
                  </a:ext>
                </a:extLst>
              </a:tr>
              <a:tr h="267576">
                <a:tc>
                  <a:txBody>
                    <a:bodyPr/>
                    <a:lstStyle/>
                    <a:p>
                      <a:pPr algn="l" fontAlgn="b"/>
                      <a:r>
                        <a:rPr lang="en-US" sz="1100" u="none" strike="noStrike">
                          <a:effectLst/>
                          <a:latin typeface="Arial" panose="020B0604020202020204" pitchFamily="34" charset="0"/>
                          <a:cs typeface="Arial" panose="020B0604020202020204" pitchFamily="34" charset="0"/>
                        </a:rPr>
                        <a:t>Need financial support in general</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3976963222"/>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Getting feedback from counselor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3010851854"/>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Having help finding a job and with applications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2594511543"/>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Getting a job</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1205111014"/>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Having a job coach in general</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60250158"/>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Funding support for educational purposes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947314904"/>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Being more independent,  positive effect on life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3%</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3977782536"/>
                  </a:ext>
                </a:extLst>
              </a:tr>
              <a:tr h="267576">
                <a:tc>
                  <a:txBody>
                    <a:bodyPr/>
                    <a:lstStyle/>
                    <a:p>
                      <a:pPr algn="l" fontAlgn="b"/>
                      <a:r>
                        <a:rPr lang="en-US" sz="1100" u="none" strike="noStrike">
                          <a:effectLst/>
                          <a:latin typeface="Arial" panose="020B0604020202020204" pitchFamily="34" charset="0"/>
                          <a:cs typeface="Arial" panose="020B0604020202020204" pitchFamily="34" charset="0"/>
                        </a:rPr>
                        <a:t>Knowledge obtained from further schooling or training</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234538660"/>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Nothing in particular </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2434397312"/>
                  </a:ext>
                </a:extLst>
              </a:tr>
              <a:tr h="267576">
                <a:tc>
                  <a:txBody>
                    <a:bodyPr/>
                    <a:lstStyle/>
                    <a:p>
                      <a:pPr algn="l" fontAlgn="b"/>
                      <a:r>
                        <a:rPr lang="en-US" sz="1100" u="none" strike="noStrike" dirty="0">
                          <a:effectLst/>
                          <a:latin typeface="Arial" panose="020B0604020202020204" pitchFamily="34" charset="0"/>
                          <a:cs typeface="Arial" panose="020B0604020202020204" pitchFamily="34" charset="0"/>
                        </a:rPr>
                        <a:t>Other</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367" marR="1367" marT="1367" marB="0" anchor="ctr"/>
                </a:tc>
                <a:extLst>
                  <a:ext uri="{0D108BD9-81ED-4DB2-BD59-A6C34878D82A}">
                    <a16:rowId xmlns:a16="http://schemas.microsoft.com/office/drawing/2014/main" val="1043302184"/>
                  </a:ext>
                </a:extLst>
              </a:tr>
            </a:tbl>
          </a:graphicData>
        </a:graphic>
      </p:graphicFrame>
      <p:sp>
        <p:nvSpPr>
          <p:cNvPr id="6" name="TextBox 5">
            <a:extLst>
              <a:ext uri="{FF2B5EF4-FFF2-40B4-BE49-F238E27FC236}">
                <a16:creationId xmlns:a16="http://schemas.microsoft.com/office/drawing/2014/main" id="{92F3250B-9B15-0E8C-675B-641237E51852}"/>
              </a:ext>
            </a:extLst>
          </p:cNvPr>
          <p:cNvSpPr txBox="1"/>
          <p:nvPr/>
        </p:nvSpPr>
        <p:spPr>
          <a:xfrm>
            <a:off x="706641" y="5892941"/>
            <a:ext cx="4580876"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a:p>
            <a:pPr>
              <a:defRPr/>
            </a:pPr>
            <a:r>
              <a:rPr lang="en-US" sz="1000" i="1" dirty="0">
                <a:solidFill>
                  <a:srgbClr val="000000"/>
                </a:solidFill>
                <a:latin typeface="Arial" panose="020B0604020202020204" pitchFamily="34" charset="0"/>
                <a:cs typeface="Arial" panose="020B0604020202020204" pitchFamily="34" charset="0"/>
              </a:rPr>
              <a:t>*O</a:t>
            </a:r>
            <a:r>
              <a:rPr kumimoji="0" lang="en-US" sz="1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nly</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responses with 2% and higher are included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263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209A-0877-481A-A4A4-BAF8C83952BA}"/>
              </a:ext>
            </a:extLst>
          </p:cNvPr>
          <p:cNvSpPr>
            <a:spLocks noGrp="1"/>
          </p:cNvSpPr>
          <p:nvPr>
            <p:ph type="title"/>
          </p:nvPr>
        </p:nvSpPr>
        <p:spPr/>
        <p:txBody>
          <a:bodyPr>
            <a:normAutofit/>
          </a:bodyPr>
          <a:lstStyle/>
          <a:p>
            <a:r>
              <a:rPr lang="en-US" sz="2400" dirty="0">
                <a:latin typeface="Arial" panose="020B0604020202020204" pitchFamily="34" charset="0"/>
              </a:rPr>
              <a:t>Respondent Feedback</a:t>
            </a:r>
          </a:p>
        </p:txBody>
      </p:sp>
      <p:sp>
        <p:nvSpPr>
          <p:cNvPr id="13" name="TextBox 12">
            <a:extLst>
              <a:ext uri="{FF2B5EF4-FFF2-40B4-BE49-F238E27FC236}">
                <a16:creationId xmlns:a16="http://schemas.microsoft.com/office/drawing/2014/main" id="{E0884EA4-7C6A-4891-BEBD-B6F79FBDA384}"/>
              </a:ext>
            </a:extLst>
          </p:cNvPr>
          <p:cNvSpPr txBox="1"/>
          <p:nvPr/>
        </p:nvSpPr>
        <p:spPr>
          <a:xfrm>
            <a:off x="520117" y="947956"/>
            <a:ext cx="5795225" cy="4462760"/>
          </a:xfrm>
          <a:prstGeom prst="rect">
            <a:avLst/>
          </a:prstGeom>
          <a:noFill/>
        </p:spPr>
        <p:txBody>
          <a:bodyPr wrap="square" rtlCol="0">
            <a:spAutoFit/>
          </a:bodyPr>
          <a:lstStyle/>
          <a:p>
            <a:pPr>
              <a:spcBef>
                <a:spcPts val="1000"/>
              </a:spcBef>
              <a:spcAft>
                <a:spcPts val="1000"/>
              </a:spcAft>
            </a:pPr>
            <a:r>
              <a:rPr lang="en-US" dirty="0">
                <a:latin typeface="Arial" panose="020B0604020202020204" pitchFamily="34" charset="0"/>
                <a:cs typeface="Arial" panose="020B0604020202020204" pitchFamily="34" charset="0"/>
              </a:rPr>
              <a:t>Customers were asked to provide additional feedback when they were not positive in their assessment.</a:t>
            </a:r>
          </a:p>
          <a:p>
            <a:pPr lvl="1">
              <a:spcAft>
                <a:spcPts val="1000"/>
              </a:spcAft>
            </a:pPr>
            <a:r>
              <a:rPr lang="en-US" dirty="0">
                <a:latin typeface="Arial" panose="020B0604020202020204" pitchFamily="34" charset="0"/>
                <a:cs typeface="Arial" panose="020B0604020202020204" pitchFamily="34" charset="0"/>
              </a:rPr>
              <a:t>A consumer responded they were not satisfied, they felt </a:t>
            </a:r>
            <a:r>
              <a:rPr lang="en-US" dirty="0" err="1">
                <a:latin typeface="Arial" panose="020B0604020202020204" pitchFamily="34" charset="0"/>
                <a:cs typeface="Arial" panose="020B0604020202020204" pitchFamily="34" charset="0"/>
              </a:rPr>
              <a:t>HireAbility</a:t>
            </a:r>
            <a:r>
              <a:rPr lang="en-US" dirty="0">
                <a:latin typeface="Arial" panose="020B0604020202020204" pitchFamily="34" charset="0"/>
                <a:cs typeface="Arial" panose="020B0604020202020204" pitchFamily="34" charset="0"/>
              </a:rPr>
              <a:t> did not meet expectations, they disagreed that </a:t>
            </a:r>
            <a:r>
              <a:rPr lang="en-US" dirty="0" err="1">
                <a:latin typeface="Arial" panose="020B0604020202020204" pitchFamily="34" charset="0"/>
                <a:cs typeface="Arial" panose="020B0604020202020204" pitchFamily="34" charset="0"/>
              </a:rPr>
              <a:t>HireAbility</a:t>
            </a:r>
            <a:r>
              <a:rPr lang="en-US" dirty="0">
                <a:latin typeface="Arial" panose="020B0604020202020204" pitchFamily="34" charset="0"/>
                <a:cs typeface="Arial" panose="020B0604020202020204" pitchFamily="34" charset="0"/>
              </a:rPr>
              <a:t> helped or met their goals, they did not feel welcome, they found something difficult, they did not find </a:t>
            </a:r>
            <a:r>
              <a:rPr lang="en-US" dirty="0" err="1">
                <a:latin typeface="Arial" panose="020B0604020202020204" pitchFamily="34" charset="0"/>
                <a:cs typeface="Arial" panose="020B0604020202020204" pitchFamily="34" charset="0"/>
              </a:rPr>
              <a:t>HireAbility</a:t>
            </a:r>
            <a:r>
              <a:rPr lang="en-US" dirty="0">
                <a:latin typeface="Arial" panose="020B0604020202020204" pitchFamily="34" charset="0"/>
                <a:cs typeface="Arial" panose="020B0604020202020204" pitchFamily="34" charset="0"/>
              </a:rPr>
              <a:t> accessible.</a:t>
            </a:r>
          </a:p>
          <a:p>
            <a:pPr>
              <a:spcBef>
                <a:spcPts val="1000"/>
              </a:spcBef>
              <a:spcAft>
                <a:spcPts val="1000"/>
              </a:spcAft>
            </a:pPr>
            <a:r>
              <a:rPr lang="en-US" dirty="0">
                <a:latin typeface="Arial" panose="020B0604020202020204" pitchFamily="34" charset="0"/>
                <a:cs typeface="Arial" panose="020B0604020202020204" pitchFamily="34" charset="0"/>
              </a:rPr>
              <a:t>Customers could provide more than one response.</a:t>
            </a:r>
          </a:p>
          <a:p>
            <a:pPr>
              <a:spcBef>
                <a:spcPts val="1000"/>
              </a:spcBef>
              <a:spcAft>
                <a:spcPts val="1000"/>
              </a:spcAft>
            </a:pPr>
            <a:r>
              <a:rPr lang="en-US" dirty="0">
                <a:latin typeface="Arial" panose="020B0604020202020204" pitchFamily="34" charset="0"/>
                <a:cs typeface="Arial" panose="020B0604020202020204" pitchFamily="34" charset="0"/>
              </a:rPr>
              <a:t>The following table summarizes the most common responses from 646 customers that provided additional feedback.</a:t>
            </a:r>
          </a:p>
          <a:p>
            <a:endParaRPr lang="en-US" dirty="0"/>
          </a:p>
        </p:txBody>
      </p:sp>
    </p:spTree>
    <p:extLst>
      <p:ext uri="{BB962C8B-B14F-4D97-AF65-F5344CB8AC3E}">
        <p14:creationId xmlns:p14="http://schemas.microsoft.com/office/powerpoint/2010/main" val="18053883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444842" y="375680"/>
            <a:ext cx="5858142" cy="609600"/>
          </a:xfrm>
        </p:spPr>
        <p:txBody>
          <a:bodyPr>
            <a:normAutofit/>
          </a:bodyPr>
          <a:lstStyle/>
          <a:p>
            <a:pPr>
              <a:lnSpc>
                <a:spcPct val="50000"/>
              </a:lnSpc>
            </a:pPr>
            <a:r>
              <a:rPr lang="en-US" sz="1400" i="0" dirty="0" err="1">
                <a:latin typeface="Arial" panose="020B0604020202020204" pitchFamily="34" charset="0"/>
              </a:rPr>
              <a:t>HireAbility</a:t>
            </a:r>
            <a:r>
              <a:rPr lang="en-US" sz="1400" i="0" dirty="0">
                <a:latin typeface="Arial" panose="020B0604020202020204" pitchFamily="34" charset="0"/>
              </a:rPr>
              <a:t> Consumer Feedback </a:t>
            </a:r>
          </a:p>
          <a:p>
            <a:pPr>
              <a:lnSpc>
                <a:spcPct val="50000"/>
              </a:lnSpc>
            </a:pPr>
            <a:r>
              <a:rPr lang="en-US" sz="1400" i="0" dirty="0">
                <a:latin typeface="Arial" panose="020B0604020202020204" pitchFamily="34" charset="0"/>
              </a:rPr>
              <a:t>(% among those providing additional feedback)</a:t>
            </a:r>
          </a:p>
        </p:txBody>
      </p:sp>
      <p:graphicFrame>
        <p:nvGraphicFramePr>
          <p:cNvPr id="4" name="Table 3">
            <a:extLst>
              <a:ext uri="{FF2B5EF4-FFF2-40B4-BE49-F238E27FC236}">
                <a16:creationId xmlns:a16="http://schemas.microsoft.com/office/drawing/2014/main" id="{747CE876-E1E5-C641-AA7D-476B00C064C8}"/>
              </a:ext>
            </a:extLst>
          </p:cNvPr>
          <p:cNvGraphicFramePr>
            <a:graphicFrameLocks noGrp="1"/>
          </p:cNvGraphicFramePr>
          <p:nvPr>
            <p:extLst>
              <p:ext uri="{D42A27DB-BD31-4B8C-83A1-F6EECF244321}">
                <p14:modId xmlns:p14="http://schemas.microsoft.com/office/powerpoint/2010/main" val="3871931542"/>
              </p:ext>
            </p:extLst>
          </p:nvPr>
        </p:nvGraphicFramePr>
        <p:xfrm>
          <a:off x="731297" y="970193"/>
          <a:ext cx="5285232" cy="5329005"/>
        </p:xfrm>
        <a:graphic>
          <a:graphicData uri="http://schemas.openxmlformats.org/drawingml/2006/table">
            <a:tbl>
              <a:tblPr firstRow="1" bandRow="1">
                <a:tableStyleId>{5C22544A-7EE6-4342-B048-85BDC9FD1C3A}</a:tableStyleId>
              </a:tblPr>
              <a:tblGrid>
                <a:gridCol w="4494896">
                  <a:extLst>
                    <a:ext uri="{9D8B030D-6E8A-4147-A177-3AD203B41FA5}">
                      <a16:colId xmlns:a16="http://schemas.microsoft.com/office/drawing/2014/main" val="4075269595"/>
                    </a:ext>
                  </a:extLst>
                </a:gridCol>
                <a:gridCol w="790336">
                  <a:extLst>
                    <a:ext uri="{9D8B030D-6E8A-4147-A177-3AD203B41FA5}">
                      <a16:colId xmlns:a16="http://schemas.microsoft.com/office/drawing/2014/main" val="46475602"/>
                    </a:ext>
                  </a:extLst>
                </a:gridCol>
              </a:tblGrid>
              <a:tr h="312108">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Response</a:t>
                      </a:r>
                    </a:p>
                  </a:txBody>
                  <a:tcPr marL="1181" marR="1181" marT="1181"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a:t>
                      </a:r>
                    </a:p>
                  </a:txBody>
                  <a:tcPr marL="1181" marR="1181" marT="1181" marB="0" anchor="ctr"/>
                </a:tc>
                <a:extLst>
                  <a:ext uri="{0D108BD9-81ED-4DB2-BD59-A6C34878D82A}">
                    <a16:rowId xmlns:a16="http://schemas.microsoft.com/office/drawing/2014/main" val="1287272198"/>
                  </a:ext>
                </a:extLst>
              </a:tr>
              <a:tr h="459875">
                <a:tc>
                  <a:txBody>
                    <a:bodyPr/>
                    <a:lstStyle/>
                    <a:p>
                      <a:pPr algn="l" fontAlgn="b"/>
                      <a:r>
                        <a:rPr lang="en-US" sz="1100" u="none" strike="noStrike" dirty="0">
                          <a:effectLst/>
                          <a:latin typeface="Arial" panose="020B0604020202020204" pitchFamily="34" charset="0"/>
                          <a:cs typeface="Arial" panose="020B0604020202020204" pitchFamily="34" charset="0"/>
                        </a:rPr>
                        <a:t>Need more information about services offered, not enough information provided</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2086627222"/>
                  </a:ext>
                </a:extLst>
              </a:tr>
              <a:tr h="343449">
                <a:tc>
                  <a:txBody>
                    <a:bodyPr/>
                    <a:lstStyle/>
                    <a:p>
                      <a:pPr algn="l" fontAlgn="b"/>
                      <a:r>
                        <a:rPr lang="en-US" sz="1100" u="none" strike="noStrike" dirty="0">
                          <a:effectLst/>
                          <a:latin typeface="Arial" panose="020B0604020202020204" pitchFamily="34" charset="0"/>
                          <a:cs typeface="Arial" panose="020B0604020202020204" pitchFamily="34" charset="0"/>
                        </a:rPr>
                        <a:t>Did not receive employment, </a:t>
                      </a:r>
                      <a:r>
                        <a:rPr lang="en-US" sz="1100" u="none" strike="noStrike" dirty="0" err="1">
                          <a:effectLst/>
                          <a:latin typeface="Arial" panose="020B0604020202020204" pitchFamily="34" charset="0"/>
                          <a:cs typeface="Arial" panose="020B0604020202020204" pitchFamily="34" charset="0"/>
                        </a:rPr>
                        <a:t>HireAbility</a:t>
                      </a:r>
                      <a:r>
                        <a:rPr lang="en-US" sz="1100" u="none" strike="noStrike" dirty="0">
                          <a:effectLst/>
                          <a:latin typeface="Arial" panose="020B0604020202020204" pitchFamily="34" charset="0"/>
                          <a:cs typeface="Arial" panose="020B0604020202020204" pitchFamily="34" charset="0"/>
                        </a:rPr>
                        <a:t> Vermont could not find me a job</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238269288"/>
                  </a:ext>
                </a:extLst>
              </a:tr>
              <a:tr h="324121">
                <a:tc>
                  <a:txBody>
                    <a:bodyPr/>
                    <a:lstStyle/>
                    <a:p>
                      <a:pPr algn="l" fontAlgn="ctr"/>
                      <a:r>
                        <a:rPr lang="en-US" sz="1100" u="none" strike="noStrike" dirty="0">
                          <a:effectLst/>
                          <a:latin typeface="Arial" panose="020B0604020202020204" pitchFamily="34" charset="0"/>
                          <a:cs typeface="Arial" panose="020B0604020202020204" pitchFamily="34" charset="0"/>
                        </a:rPr>
                        <a:t>Services offered by </a:t>
                      </a:r>
                      <a:r>
                        <a:rPr lang="en-US" sz="1100" u="none" strike="noStrike" dirty="0" err="1">
                          <a:effectLst/>
                          <a:latin typeface="Arial" panose="020B0604020202020204" pitchFamily="34" charset="0"/>
                          <a:cs typeface="Arial" panose="020B0604020202020204" pitchFamily="34" charset="0"/>
                        </a:rPr>
                        <a:t>HireAbility</a:t>
                      </a:r>
                      <a:r>
                        <a:rPr lang="en-US" sz="1100" u="none" strike="noStrike" dirty="0">
                          <a:effectLst/>
                          <a:latin typeface="Arial" panose="020B0604020202020204" pitchFamily="34" charset="0"/>
                          <a:cs typeface="Arial" panose="020B0604020202020204" pitchFamily="34" charset="0"/>
                        </a:rPr>
                        <a:t> Vermont were not effective</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ctr"/>
                      <a:r>
                        <a:rPr lang="en-US" sz="1100" u="none" strike="noStrike">
                          <a:effectLst/>
                          <a:latin typeface="Arial" panose="020B0604020202020204" pitchFamily="34" charset="0"/>
                          <a:cs typeface="Arial" panose="020B0604020202020204" pitchFamily="34" charset="0"/>
                        </a:rPr>
                        <a:t>15%</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2342231455"/>
                  </a:ext>
                </a:extLst>
              </a:tr>
              <a:tr h="324121">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Hard, somewhat difficult, complicated</a:t>
                      </a:r>
                    </a:p>
                  </a:txBody>
                  <a:tcPr marL="1181" marR="1181" marT="1181"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14%</a:t>
                      </a:r>
                    </a:p>
                  </a:txBody>
                  <a:tcPr marL="1181" marR="1181" marT="1181" marB="0" anchor="ctr"/>
                </a:tc>
                <a:extLst>
                  <a:ext uri="{0D108BD9-81ED-4DB2-BD59-A6C34878D82A}">
                    <a16:rowId xmlns:a16="http://schemas.microsoft.com/office/drawing/2014/main" val="1043667671"/>
                  </a:ext>
                </a:extLst>
              </a:tr>
              <a:tr h="324121">
                <a:tc>
                  <a:txBody>
                    <a:bodyPr/>
                    <a:lstStyle/>
                    <a:p>
                      <a:pPr algn="l" fontAlgn="ctr"/>
                      <a:r>
                        <a:rPr lang="en-US" sz="1100" u="none" strike="noStrike" dirty="0">
                          <a:effectLst/>
                          <a:latin typeface="Arial" panose="020B0604020202020204" pitchFamily="34" charset="0"/>
                          <a:cs typeface="Arial" panose="020B0604020202020204" pitchFamily="34" charset="0"/>
                        </a:rPr>
                        <a:t>Counselor was not helpful or supportive</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14%</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430024600"/>
                  </a:ext>
                </a:extLst>
              </a:tr>
              <a:tr h="324121">
                <a:tc>
                  <a:txBody>
                    <a:bodyPr/>
                    <a:lstStyle/>
                    <a:p>
                      <a:pPr algn="l" fontAlgn="b"/>
                      <a:r>
                        <a:rPr lang="en-US" sz="1100" u="none" strike="noStrike" dirty="0">
                          <a:effectLst/>
                          <a:latin typeface="Arial" panose="020B0604020202020204" pitchFamily="34" charset="0"/>
                          <a:cs typeface="Arial" panose="020B0604020202020204" pitchFamily="34" charset="0"/>
                        </a:rPr>
                        <a:t>Counselor needs to make more effort, customer does all the work</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a:effectLst/>
                          <a:latin typeface="Arial" panose="020B0604020202020204" pitchFamily="34" charset="0"/>
                          <a:cs typeface="Arial" panose="020B0604020202020204" pitchFamily="34" charset="0"/>
                        </a:rPr>
                        <a:t>14%</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3216757053"/>
                  </a:ext>
                </a:extLst>
              </a:tr>
              <a:tr h="324121">
                <a:tc>
                  <a:txBody>
                    <a:bodyPr/>
                    <a:lstStyle/>
                    <a:p>
                      <a:pPr algn="l" fontAlgn="b"/>
                      <a:r>
                        <a:rPr lang="en-US" sz="1100" u="none" strike="noStrike" dirty="0">
                          <a:effectLst/>
                          <a:latin typeface="Arial" panose="020B0604020202020204" pitchFamily="34" charset="0"/>
                          <a:cs typeface="Arial" panose="020B0604020202020204" pitchFamily="34" charset="0"/>
                        </a:rPr>
                        <a:t>Received no help in reaching plan or goals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499893562"/>
                  </a:ext>
                </a:extLst>
              </a:tr>
              <a:tr h="32412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Better communication needed</a:t>
                      </a:r>
                    </a:p>
                  </a:txBody>
                  <a:tcPr marL="1181" marR="1181" marT="1181"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14%</a:t>
                      </a:r>
                    </a:p>
                  </a:txBody>
                  <a:tcPr marL="1181" marR="1181" marT="1181" marB="0" anchor="ctr"/>
                </a:tc>
                <a:extLst>
                  <a:ext uri="{0D108BD9-81ED-4DB2-BD59-A6C34878D82A}">
                    <a16:rowId xmlns:a16="http://schemas.microsoft.com/office/drawing/2014/main" val="1899165868"/>
                  </a:ext>
                </a:extLst>
              </a:tr>
              <a:tr h="324121">
                <a:tc>
                  <a:txBody>
                    <a:bodyPr/>
                    <a:lstStyle/>
                    <a:p>
                      <a:pPr algn="l" fontAlgn="b"/>
                      <a:r>
                        <a:rPr lang="en-US" sz="1100" u="none" strike="noStrike" dirty="0">
                          <a:effectLst/>
                          <a:latin typeface="Arial" panose="020B0604020202020204" pitchFamily="34" charset="0"/>
                          <a:cs typeface="Arial" panose="020B0604020202020204" pitchFamily="34" charset="0"/>
                        </a:rPr>
                        <a:t>Counselor would not listen, dismissed concerns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12%</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645353832"/>
                  </a:ext>
                </a:extLst>
              </a:tr>
              <a:tr h="32412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Counselor did not return calls, emails or follow up</a:t>
                      </a:r>
                    </a:p>
                  </a:txBody>
                  <a:tcPr marL="1181" marR="1181" marT="1181"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12%</a:t>
                      </a:r>
                    </a:p>
                  </a:txBody>
                  <a:tcPr marL="1181" marR="1181" marT="1181" marB="0" anchor="ctr"/>
                </a:tc>
                <a:extLst>
                  <a:ext uri="{0D108BD9-81ED-4DB2-BD59-A6C34878D82A}">
                    <a16:rowId xmlns:a16="http://schemas.microsoft.com/office/drawing/2014/main" val="927468821"/>
                  </a:ext>
                </a:extLst>
              </a:tr>
              <a:tr h="324121">
                <a:tc>
                  <a:txBody>
                    <a:bodyPr/>
                    <a:lstStyle/>
                    <a:p>
                      <a:pPr algn="l" fontAlgn="b"/>
                      <a:r>
                        <a:rPr lang="en-US" sz="1100" u="none" strike="noStrike" dirty="0">
                          <a:effectLst/>
                          <a:latin typeface="Arial" panose="020B0604020202020204" pitchFamily="34" charset="0"/>
                          <a:cs typeface="Arial" panose="020B0604020202020204" pitchFamily="34" charset="0"/>
                        </a:rPr>
                        <a:t>Need more guidance, support, explanation</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2646717146"/>
                  </a:ext>
                </a:extLst>
              </a:tr>
              <a:tr h="324121">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Listen to customer, understand needs, wants, ability</a:t>
                      </a:r>
                    </a:p>
                  </a:txBody>
                  <a:tcPr marL="1181" marR="1181" marT="1181"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a:t>
                      </a:r>
                    </a:p>
                  </a:txBody>
                  <a:tcPr marL="1181" marR="1181" marT="1181" marB="0" anchor="ctr"/>
                </a:tc>
                <a:extLst>
                  <a:ext uri="{0D108BD9-81ED-4DB2-BD59-A6C34878D82A}">
                    <a16:rowId xmlns:a16="http://schemas.microsoft.com/office/drawing/2014/main" val="1282514109"/>
                  </a:ext>
                </a:extLst>
              </a:tr>
              <a:tr h="324121">
                <a:tc>
                  <a:txBody>
                    <a:bodyPr/>
                    <a:lstStyle/>
                    <a:p>
                      <a:pPr algn="l" fontAlgn="b"/>
                      <a:r>
                        <a:rPr lang="en-US" sz="1100" u="none" strike="noStrike" dirty="0">
                          <a:effectLst/>
                          <a:latin typeface="Arial" panose="020B0604020202020204" pitchFamily="34" charset="0"/>
                          <a:cs typeface="Arial" panose="020B0604020202020204" pitchFamily="34" charset="0"/>
                        </a:rPr>
                        <a:t>Didn't receive job search help</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789313333"/>
                  </a:ext>
                </a:extLst>
              </a:tr>
              <a:tr h="324121">
                <a:tc>
                  <a:txBody>
                    <a:bodyPr/>
                    <a:lstStyle/>
                    <a:p>
                      <a:pPr algn="l" fontAlgn="b"/>
                      <a:r>
                        <a:rPr lang="en-US" sz="1100" u="none" strike="noStrike" dirty="0">
                          <a:effectLst/>
                          <a:latin typeface="Arial" panose="020B0604020202020204" pitchFamily="34" charset="0"/>
                          <a:cs typeface="Arial" panose="020B0604020202020204" pitchFamily="34" charset="0"/>
                        </a:rPr>
                        <a:t>Changing counselors, switching too much, causes problems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11%</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291053828"/>
                  </a:ext>
                </a:extLst>
              </a:tr>
              <a:tr h="324121">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No job yet but still working on achieving goals</a:t>
                      </a:r>
                    </a:p>
                  </a:txBody>
                  <a:tcPr marL="1181" marR="1181" marT="1181"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9%</a:t>
                      </a:r>
                    </a:p>
                  </a:txBody>
                  <a:tcPr marL="1181" marR="1181" marT="1181" marB="0" anchor="ctr"/>
                </a:tc>
                <a:extLst>
                  <a:ext uri="{0D108BD9-81ED-4DB2-BD59-A6C34878D82A}">
                    <a16:rowId xmlns:a16="http://schemas.microsoft.com/office/drawing/2014/main" val="179200408"/>
                  </a:ext>
                </a:extLst>
              </a:tr>
            </a:tbl>
          </a:graphicData>
        </a:graphic>
      </p:graphicFrame>
      <p:sp>
        <p:nvSpPr>
          <p:cNvPr id="5" name="TextBox 4">
            <a:extLst>
              <a:ext uri="{FF2B5EF4-FFF2-40B4-BE49-F238E27FC236}">
                <a16:creationId xmlns:a16="http://schemas.microsoft.com/office/drawing/2014/main" id="{E16E80A9-63DF-1688-0E9B-B845DFB815CF}"/>
              </a:ext>
            </a:extLst>
          </p:cNvPr>
          <p:cNvSpPr txBox="1"/>
          <p:nvPr/>
        </p:nvSpPr>
        <p:spPr>
          <a:xfrm>
            <a:off x="6559876" y="751344"/>
            <a:ext cx="2584124" cy="2287806"/>
          </a:xfrm>
          <a:prstGeom prst="rect">
            <a:avLst/>
          </a:prstGeom>
          <a:noFill/>
        </p:spPr>
        <p:txBody>
          <a:bodyPr wrap="square">
            <a:spAutoFit/>
          </a:bodyPr>
          <a:lstStyle/>
          <a:p>
            <a:r>
              <a:rPr lang="en-US" sz="1400" b="1" u="sng" dirty="0">
                <a:solidFill>
                  <a:schemeClr val="bg1"/>
                </a:solidFill>
                <a:latin typeface="Arial" panose="020B0604020202020204" pitchFamily="34" charset="0"/>
                <a:cs typeface="Arial" panose="020B0604020202020204" pitchFamily="34" charset="0"/>
              </a:rPr>
              <a:t>Summary</a:t>
            </a:r>
            <a:endParaRPr lang="en-US" sz="1400" dirty="0">
              <a:solidFill>
                <a:schemeClr val="bg1"/>
              </a:solidFill>
              <a:latin typeface="Arial" panose="020B0604020202020204" pitchFamily="34" charset="0"/>
              <a:cs typeface="Arial" panose="020B0604020202020204" pitchFamily="34" charset="0"/>
            </a:endParaRPr>
          </a:p>
          <a:p>
            <a:pPr>
              <a:spcBef>
                <a:spcPts val="1000"/>
              </a:spcBef>
              <a:spcAft>
                <a:spcPts val="1000"/>
              </a:spcAft>
            </a:pPr>
            <a:r>
              <a:rPr lang="en-US" sz="1400" dirty="0">
                <a:solidFill>
                  <a:schemeClr val="bg1"/>
                </a:solidFill>
                <a:latin typeface="Arial" panose="020B0604020202020204" pitchFamily="34" charset="0"/>
                <a:cs typeface="Arial" panose="020B0604020202020204" pitchFamily="34" charset="0"/>
              </a:rPr>
              <a:t>The most common criticisms among consumers were the need for more information regarding services (16%), not obtaining employment (15%), and ineffective services (15%). </a:t>
            </a:r>
          </a:p>
          <a:p>
            <a:endParaRPr lang="en-US" sz="14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6F0CF08-C32D-BB2D-C6FB-122B6F205ABB}"/>
              </a:ext>
            </a:extLst>
          </p:cNvPr>
          <p:cNvSpPr txBox="1"/>
          <p:nvPr/>
        </p:nvSpPr>
        <p:spPr>
          <a:xfrm>
            <a:off x="6559876" y="3078989"/>
            <a:ext cx="2584124" cy="3365024"/>
          </a:xfrm>
          <a:prstGeom prst="rect">
            <a:avLst/>
          </a:prstGeom>
          <a:noFill/>
        </p:spPr>
        <p:txBody>
          <a:bodyPr wrap="square">
            <a:spAutoFit/>
          </a:bodyPr>
          <a:lstStyle/>
          <a:p>
            <a:r>
              <a:rPr lang="en-US" sz="1400" b="1" u="sng" dirty="0">
                <a:solidFill>
                  <a:schemeClr val="bg1"/>
                </a:solidFill>
                <a:latin typeface="Arial" panose="020B0604020202020204" pitchFamily="34" charset="0"/>
                <a:cs typeface="Arial" panose="020B0604020202020204" pitchFamily="34" charset="0"/>
              </a:rPr>
              <a:t>Bottom Line</a:t>
            </a:r>
            <a:endParaRPr lang="en-US" sz="1400" dirty="0">
              <a:solidFill>
                <a:schemeClr val="bg1"/>
              </a:solidFill>
              <a:latin typeface="Arial" panose="020B0604020202020204" pitchFamily="34" charset="0"/>
              <a:cs typeface="Arial" panose="020B0604020202020204" pitchFamily="34" charset="0"/>
            </a:endParaRPr>
          </a:p>
          <a:p>
            <a:pPr>
              <a:spcBef>
                <a:spcPts val="1000"/>
              </a:spcBef>
            </a:pPr>
            <a:r>
              <a:rPr lang="en-US" sz="1400" dirty="0">
                <a:solidFill>
                  <a:schemeClr val="bg1"/>
                </a:solidFill>
                <a:latin typeface="Arial" panose="020B0604020202020204" pitchFamily="34" charset="0"/>
                <a:cs typeface="Arial" panose="020B0604020202020204" pitchFamily="34" charset="0"/>
              </a:rPr>
              <a:t>Like the feedback received from consumers in prior years, areas of concern center around communication, their relationship with their counselor, and access to services. </a:t>
            </a:r>
          </a:p>
          <a:p>
            <a:pPr>
              <a:spcBef>
                <a:spcPts val="1000"/>
              </a:spcBef>
            </a:pPr>
            <a:r>
              <a:rPr lang="en-US" sz="1400" dirty="0">
                <a:solidFill>
                  <a:schemeClr val="bg1"/>
                </a:solidFill>
                <a:latin typeface="Arial" panose="020B0604020202020204" pitchFamily="34" charset="0"/>
                <a:cs typeface="Arial" panose="020B0604020202020204" pitchFamily="34" charset="0"/>
              </a:rPr>
              <a:t>Not receiving employment or job search help is a more recent concern for Vermont in 2022 but is consistent with other states’ VR programs this year.</a:t>
            </a:r>
          </a:p>
        </p:txBody>
      </p:sp>
    </p:spTree>
    <p:extLst>
      <p:ext uri="{BB962C8B-B14F-4D97-AF65-F5344CB8AC3E}">
        <p14:creationId xmlns:p14="http://schemas.microsoft.com/office/powerpoint/2010/main" val="3258498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444842" y="375680"/>
            <a:ext cx="5858142" cy="609600"/>
          </a:xfrm>
        </p:spPr>
        <p:txBody>
          <a:bodyPr>
            <a:normAutofit/>
          </a:bodyPr>
          <a:lstStyle/>
          <a:p>
            <a:pPr>
              <a:lnSpc>
                <a:spcPct val="50000"/>
              </a:lnSpc>
            </a:pPr>
            <a:r>
              <a:rPr lang="en-US" sz="1400" i="0" dirty="0" err="1">
                <a:latin typeface="Arial" panose="020B0604020202020204" pitchFamily="34" charset="0"/>
              </a:rPr>
              <a:t>HireAbility</a:t>
            </a:r>
            <a:r>
              <a:rPr lang="en-US" sz="1400" i="0" dirty="0">
                <a:latin typeface="Arial" panose="020B0604020202020204" pitchFamily="34" charset="0"/>
              </a:rPr>
              <a:t> Consumer Feedback (continued)</a:t>
            </a:r>
          </a:p>
          <a:p>
            <a:pPr>
              <a:lnSpc>
                <a:spcPct val="50000"/>
              </a:lnSpc>
            </a:pPr>
            <a:r>
              <a:rPr lang="en-US" sz="1400" i="0" dirty="0">
                <a:latin typeface="Arial" panose="020B0604020202020204" pitchFamily="34" charset="0"/>
              </a:rPr>
              <a:t>(% among those providing additional feedback)</a:t>
            </a:r>
          </a:p>
        </p:txBody>
      </p:sp>
      <p:graphicFrame>
        <p:nvGraphicFramePr>
          <p:cNvPr id="4" name="Table 3">
            <a:extLst>
              <a:ext uri="{FF2B5EF4-FFF2-40B4-BE49-F238E27FC236}">
                <a16:creationId xmlns:a16="http://schemas.microsoft.com/office/drawing/2014/main" id="{747CE876-E1E5-C641-AA7D-476B00C064C8}"/>
              </a:ext>
            </a:extLst>
          </p:cNvPr>
          <p:cNvGraphicFramePr>
            <a:graphicFrameLocks noGrp="1"/>
          </p:cNvGraphicFramePr>
          <p:nvPr>
            <p:extLst>
              <p:ext uri="{D42A27DB-BD31-4B8C-83A1-F6EECF244321}">
                <p14:modId xmlns:p14="http://schemas.microsoft.com/office/powerpoint/2010/main" val="820827614"/>
              </p:ext>
            </p:extLst>
          </p:nvPr>
        </p:nvGraphicFramePr>
        <p:xfrm>
          <a:off x="731297" y="912346"/>
          <a:ext cx="5285232" cy="4964832"/>
        </p:xfrm>
        <a:graphic>
          <a:graphicData uri="http://schemas.openxmlformats.org/drawingml/2006/table">
            <a:tbl>
              <a:tblPr firstRow="1" bandRow="1">
                <a:tableStyleId>{5C22544A-7EE6-4342-B048-85BDC9FD1C3A}</a:tableStyleId>
              </a:tblPr>
              <a:tblGrid>
                <a:gridCol w="4494896">
                  <a:extLst>
                    <a:ext uri="{9D8B030D-6E8A-4147-A177-3AD203B41FA5}">
                      <a16:colId xmlns:a16="http://schemas.microsoft.com/office/drawing/2014/main" val="4075269595"/>
                    </a:ext>
                  </a:extLst>
                </a:gridCol>
                <a:gridCol w="790336">
                  <a:extLst>
                    <a:ext uri="{9D8B030D-6E8A-4147-A177-3AD203B41FA5}">
                      <a16:colId xmlns:a16="http://schemas.microsoft.com/office/drawing/2014/main" val="46475602"/>
                    </a:ext>
                  </a:extLst>
                </a:gridCol>
              </a:tblGrid>
              <a:tr h="315387">
                <a:tc>
                  <a:txBody>
                    <a:bodyPr/>
                    <a:lstStyle/>
                    <a:p>
                      <a:pPr algn="l" fontAlgn="b"/>
                      <a:r>
                        <a:rPr lang="en-US" sz="1200" b="1" i="0" u="none" strike="noStrike" dirty="0">
                          <a:solidFill>
                            <a:schemeClr val="bg1"/>
                          </a:solidFill>
                          <a:effectLst/>
                          <a:latin typeface="Arial" panose="020B0604020202020204" pitchFamily="34" charset="0"/>
                          <a:cs typeface="Arial" panose="020B0604020202020204" pitchFamily="34" charset="0"/>
                        </a:rPr>
                        <a:t>Response</a:t>
                      </a:r>
                    </a:p>
                  </a:txBody>
                  <a:tcPr marL="1181" marR="1181" marT="1181" marB="0" anchor="ctr"/>
                </a:tc>
                <a:tc>
                  <a:txBody>
                    <a:bodyPr/>
                    <a:lstStyle/>
                    <a:p>
                      <a:pPr algn="ctr" fontAlgn="b"/>
                      <a:r>
                        <a:rPr lang="en-US" sz="1200" b="1" i="0" u="none" strike="noStrike" dirty="0">
                          <a:solidFill>
                            <a:schemeClr val="bg1"/>
                          </a:solidFill>
                          <a:effectLst/>
                          <a:latin typeface="Arial" panose="020B0604020202020204" pitchFamily="34" charset="0"/>
                          <a:cs typeface="Arial" panose="020B0604020202020204" pitchFamily="34" charset="0"/>
                        </a:rPr>
                        <a:t>%</a:t>
                      </a:r>
                    </a:p>
                  </a:txBody>
                  <a:tcPr marL="1181" marR="1181" marT="1181" marB="0" anchor="ctr"/>
                </a:tc>
                <a:extLst>
                  <a:ext uri="{0D108BD9-81ED-4DB2-BD59-A6C34878D82A}">
                    <a16:rowId xmlns:a16="http://schemas.microsoft.com/office/drawing/2014/main" val="1287272198"/>
                  </a:ext>
                </a:extLst>
              </a:tr>
              <a:tr h="331768">
                <a:tc>
                  <a:txBody>
                    <a:bodyPr/>
                    <a:lstStyle/>
                    <a:p>
                      <a:pPr algn="l" fontAlgn="ctr"/>
                      <a:r>
                        <a:rPr lang="en-US" sz="1100" u="none" strike="noStrike" dirty="0">
                          <a:effectLst/>
                          <a:latin typeface="Arial" panose="020B0604020202020204" pitchFamily="34" charset="0"/>
                          <a:cs typeface="Arial" panose="020B0604020202020204" pitchFamily="34" charset="0"/>
                        </a:rPr>
                        <a:t>Broken promises, no follow through</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9%</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238269288"/>
                  </a:ext>
                </a:extLst>
              </a:tr>
              <a:tr h="331768">
                <a:tc>
                  <a:txBody>
                    <a:bodyPr/>
                    <a:lstStyle/>
                    <a:p>
                      <a:pPr algn="l" fontAlgn="ctr"/>
                      <a:r>
                        <a:rPr lang="en-US" sz="1100" u="none" strike="noStrike" dirty="0">
                          <a:effectLst/>
                          <a:latin typeface="Arial" panose="020B0604020202020204" pitchFamily="34" charset="0"/>
                          <a:cs typeface="Arial" panose="020B0604020202020204" pitchFamily="34" charset="0"/>
                        </a:rPr>
                        <a:t>More information needed, need to broaden programs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8%</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2342231455"/>
                  </a:ext>
                </a:extLst>
              </a:tr>
              <a:tr h="331768">
                <a:tc>
                  <a:txBody>
                    <a:bodyPr/>
                    <a:lstStyle/>
                    <a:p>
                      <a:pPr algn="l" fontAlgn="ctr"/>
                      <a:r>
                        <a:rPr lang="en-US" sz="1100" u="none" strike="noStrike" dirty="0">
                          <a:effectLst/>
                          <a:latin typeface="Arial" panose="020B0604020202020204" pitchFamily="34" charset="0"/>
                          <a:cs typeface="Arial" panose="020B0604020202020204" pitchFamily="34" charset="0"/>
                        </a:rPr>
                        <a:t>Having to find information, too much information</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ctr"/>
                      <a:r>
                        <a:rPr lang="en-US" sz="1100" u="none" strike="noStrike" dirty="0">
                          <a:effectLst/>
                          <a:latin typeface="Arial" panose="020B0604020202020204" pitchFamily="34" charset="0"/>
                          <a:cs typeface="Arial" panose="020B0604020202020204" pitchFamily="34" charset="0"/>
                        </a:rPr>
                        <a:t>8%</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043667671"/>
                  </a:ext>
                </a:extLst>
              </a:tr>
              <a:tr h="331768">
                <a:tc>
                  <a:txBody>
                    <a:bodyPr/>
                    <a:lstStyle/>
                    <a:p>
                      <a:pPr algn="l" fontAlgn="b"/>
                      <a:r>
                        <a:rPr lang="en-US" sz="1100" u="none" strike="noStrike" dirty="0">
                          <a:effectLst/>
                          <a:latin typeface="Arial" panose="020B0604020202020204" pitchFamily="34" charset="0"/>
                          <a:cs typeface="Arial" panose="020B0604020202020204" pitchFamily="34" charset="0"/>
                        </a:rPr>
                        <a:t>Slow approval process, waiting for help</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8%</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430024600"/>
                  </a:ext>
                </a:extLst>
              </a:tr>
              <a:tr h="331768">
                <a:tc>
                  <a:txBody>
                    <a:bodyPr/>
                    <a:lstStyle/>
                    <a:p>
                      <a:pPr algn="l" fontAlgn="ctr"/>
                      <a:r>
                        <a:rPr lang="en-US" sz="1100" u="none" strike="noStrike" dirty="0">
                          <a:effectLst/>
                          <a:latin typeface="Arial" panose="020B0604020202020204" pitchFamily="34" charset="0"/>
                          <a:cs typeface="Arial" panose="020B0604020202020204" pitchFamily="34" charset="0"/>
                        </a:rPr>
                        <a:t>Did not achieve goal, working on, need guidance</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ctr"/>
                      <a:r>
                        <a:rPr lang="en-US" sz="1100" u="none" strike="noStrike">
                          <a:effectLst/>
                          <a:latin typeface="Arial" panose="020B0604020202020204" pitchFamily="34" charset="0"/>
                          <a:cs typeface="Arial" panose="020B0604020202020204" pitchFamily="34" charset="0"/>
                        </a:rPr>
                        <a:t>8%</a:t>
                      </a:r>
                      <a:endParaRPr lang="en-US" sz="1100" b="1" i="0" u="none" strike="noStrike">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3216757053"/>
                  </a:ext>
                </a:extLst>
              </a:tr>
              <a:tr h="331768">
                <a:tc>
                  <a:txBody>
                    <a:bodyPr/>
                    <a:lstStyle/>
                    <a:p>
                      <a:pPr algn="l" fontAlgn="b"/>
                      <a:r>
                        <a:rPr lang="en-US" sz="1100" u="none" strike="noStrike" dirty="0">
                          <a:effectLst/>
                          <a:latin typeface="Arial" panose="020B0604020202020204" pitchFamily="34" charset="0"/>
                          <a:cs typeface="Arial" panose="020B0604020202020204" pitchFamily="34" charset="0"/>
                        </a:rPr>
                        <a:t>Help customer get a job, provide more job options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7%</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499893562"/>
                  </a:ext>
                </a:extLst>
              </a:tr>
              <a:tr h="331768">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COVID-19 related problems</a:t>
                      </a:r>
                    </a:p>
                  </a:txBody>
                  <a:tcPr marL="1181" marR="1181" marT="1181"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6%</a:t>
                      </a:r>
                    </a:p>
                  </a:txBody>
                  <a:tcPr marL="1181" marR="1181" marT="1181" marB="0" anchor="ctr"/>
                </a:tc>
                <a:extLst>
                  <a:ext uri="{0D108BD9-81ED-4DB2-BD59-A6C34878D82A}">
                    <a16:rowId xmlns:a16="http://schemas.microsoft.com/office/drawing/2014/main" val="1899165868"/>
                  </a:ext>
                </a:extLst>
              </a:tr>
              <a:tr h="331768">
                <a:tc>
                  <a:txBody>
                    <a:bodyPr/>
                    <a:lstStyle/>
                    <a:p>
                      <a:pPr algn="l" fontAlgn="b"/>
                      <a:r>
                        <a:rPr lang="en-US" sz="1100" u="none" strike="noStrike" dirty="0">
                          <a:effectLst/>
                          <a:latin typeface="Arial" panose="020B0604020202020204" pitchFamily="34" charset="0"/>
                          <a:cs typeface="Arial" panose="020B0604020202020204" pitchFamily="34" charset="0"/>
                        </a:rPr>
                        <a:t>Time lags to get into the program</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645353832"/>
                  </a:ext>
                </a:extLst>
              </a:tr>
              <a:tr h="331768">
                <a:tc>
                  <a:txBody>
                    <a:bodyPr/>
                    <a:lstStyle/>
                    <a:p>
                      <a:pPr algn="l" fontAlgn="b"/>
                      <a:r>
                        <a:rPr lang="en-US" sz="1100" u="none" strike="noStrike" dirty="0">
                          <a:effectLst/>
                          <a:latin typeface="Arial" panose="020B0604020202020204" pitchFamily="34" charset="0"/>
                          <a:cs typeface="Arial" panose="020B0604020202020204" pitchFamily="34" charset="0"/>
                        </a:rPr>
                        <a:t>Was not given information about choices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927468821"/>
                  </a:ext>
                </a:extLst>
              </a:tr>
              <a:tr h="331768">
                <a:tc>
                  <a:txBody>
                    <a:bodyPr/>
                    <a:lstStyle/>
                    <a:p>
                      <a:pPr algn="l" fontAlgn="b"/>
                      <a:r>
                        <a:rPr lang="en-US" sz="1100" u="none" strike="noStrike" dirty="0">
                          <a:effectLst/>
                          <a:latin typeface="Arial" panose="020B0604020202020204" pitchFamily="34" charset="0"/>
                          <a:cs typeface="Arial" panose="020B0604020202020204" pitchFamily="34" charset="0"/>
                        </a:rPr>
                        <a:t>Counselor rude, disrespectful, unprofessional</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2646717146"/>
                  </a:ext>
                </a:extLst>
              </a:tr>
              <a:tr h="331768">
                <a:tc>
                  <a:txBody>
                    <a:bodyPr/>
                    <a:lstStyle/>
                    <a:p>
                      <a:pPr algn="l" fontAlgn="b"/>
                      <a:r>
                        <a:rPr lang="en-US" sz="1100" u="none" strike="noStrike" dirty="0" err="1">
                          <a:effectLst/>
                          <a:latin typeface="Arial" panose="020B0604020202020204" pitchFamily="34" charset="0"/>
                          <a:cs typeface="Arial" panose="020B0604020202020204" pitchFamily="34" charset="0"/>
                        </a:rPr>
                        <a:t>HireAbility</a:t>
                      </a:r>
                      <a:r>
                        <a:rPr lang="en-US" sz="1100" u="none" strike="noStrike" dirty="0">
                          <a:effectLst/>
                          <a:latin typeface="Arial" panose="020B0604020202020204" pitchFamily="34" charset="0"/>
                          <a:cs typeface="Arial" panose="020B0604020202020204" pitchFamily="34" charset="0"/>
                        </a:rPr>
                        <a:t> Vermont, counselor had different goals, direction in mind than me</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5%</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282514109"/>
                  </a:ext>
                </a:extLst>
              </a:tr>
              <a:tr h="331768">
                <a:tc>
                  <a:txBody>
                    <a:bodyPr/>
                    <a:lstStyle/>
                    <a:p>
                      <a:pPr algn="l" fontAlgn="b"/>
                      <a:r>
                        <a:rPr lang="en-US" sz="1100" u="none" strike="noStrike" dirty="0">
                          <a:effectLst/>
                          <a:latin typeface="Arial" panose="020B0604020202020204" pitchFamily="34" charset="0"/>
                          <a:cs typeface="Arial" panose="020B0604020202020204" pitchFamily="34" charset="0"/>
                        </a:rPr>
                        <a:t>Limited career, job choices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789313333"/>
                  </a:ext>
                </a:extLst>
              </a:tr>
              <a:tr h="331768">
                <a:tc>
                  <a:txBody>
                    <a:bodyPr/>
                    <a:lstStyle/>
                    <a:p>
                      <a:pPr algn="l" fontAlgn="b"/>
                      <a:r>
                        <a:rPr lang="en-US" sz="1100" u="none" strike="noStrike" dirty="0">
                          <a:effectLst/>
                          <a:latin typeface="Arial" panose="020B0604020202020204" pitchFamily="34" charset="0"/>
                          <a:cs typeface="Arial" panose="020B0604020202020204" pitchFamily="34" charset="0"/>
                        </a:rPr>
                        <a:t>Time lag to get services, appointments</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4%</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1181" marR="1181" marT="1181" marB="0" anchor="ctr"/>
                </a:tc>
                <a:extLst>
                  <a:ext uri="{0D108BD9-81ED-4DB2-BD59-A6C34878D82A}">
                    <a16:rowId xmlns:a16="http://schemas.microsoft.com/office/drawing/2014/main" val="1291053828"/>
                  </a:ext>
                </a:extLst>
              </a:tr>
              <a:tr h="331768">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Other</a:t>
                      </a:r>
                    </a:p>
                  </a:txBody>
                  <a:tcPr marL="1181" marR="1181" marT="1181"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20%</a:t>
                      </a:r>
                    </a:p>
                  </a:txBody>
                  <a:tcPr marL="1181" marR="1181" marT="1181" marB="0" anchor="ctr"/>
                </a:tc>
                <a:extLst>
                  <a:ext uri="{0D108BD9-81ED-4DB2-BD59-A6C34878D82A}">
                    <a16:rowId xmlns:a16="http://schemas.microsoft.com/office/drawing/2014/main" val="3234404307"/>
                  </a:ext>
                </a:extLst>
              </a:tr>
            </a:tbl>
          </a:graphicData>
        </a:graphic>
      </p:graphicFrame>
      <p:sp>
        <p:nvSpPr>
          <p:cNvPr id="6" name="TextBox 5">
            <a:extLst>
              <a:ext uri="{FF2B5EF4-FFF2-40B4-BE49-F238E27FC236}">
                <a16:creationId xmlns:a16="http://schemas.microsoft.com/office/drawing/2014/main" id="{B5CDA219-5142-58D2-751B-1E4A2E72AEB3}"/>
              </a:ext>
            </a:extLst>
          </p:cNvPr>
          <p:cNvSpPr txBox="1"/>
          <p:nvPr/>
        </p:nvSpPr>
        <p:spPr>
          <a:xfrm>
            <a:off x="731297" y="5945654"/>
            <a:ext cx="4580876"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a:p>
            <a:pPr>
              <a:defRPr/>
            </a:pPr>
            <a:r>
              <a:rPr lang="en-US" sz="1000" i="1" dirty="0">
                <a:solidFill>
                  <a:srgbClr val="000000"/>
                </a:solidFill>
                <a:latin typeface="Arial" panose="020B0604020202020204" pitchFamily="34" charset="0"/>
                <a:cs typeface="Arial" panose="020B0604020202020204" pitchFamily="34" charset="0"/>
              </a:rPr>
              <a:t>*O</a:t>
            </a:r>
            <a:r>
              <a:rPr kumimoji="0" lang="en-US" sz="1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nly</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responses with 4% and higher are included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542072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QI1: What could </a:t>
            </a:r>
            <a:r>
              <a:rPr lang="en-US" i="0" dirty="0" err="1">
                <a:latin typeface="Arial" panose="020B0604020202020204" pitchFamily="34" charset="0"/>
              </a:rPr>
              <a:t>HireAbility</a:t>
            </a:r>
            <a:r>
              <a:rPr lang="en-US" i="0" dirty="0">
                <a:latin typeface="Arial" panose="020B0604020202020204" pitchFamily="34" charset="0"/>
              </a:rPr>
              <a:t> do to improve the services it offers to you and others?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3513" y="1154394"/>
            <a:ext cx="2629823" cy="3666181"/>
          </a:xfrm>
        </p:spPr>
        <p:txBody>
          <a:bodyPr>
            <a:normAutofit/>
          </a:bodyPr>
          <a:lstStyle/>
          <a:p>
            <a:r>
              <a:rPr lang="en-US" dirty="0"/>
              <a:t>When asked how </a:t>
            </a:r>
            <a:r>
              <a:rPr lang="en-US" dirty="0" err="1"/>
              <a:t>HireAbility</a:t>
            </a:r>
            <a:r>
              <a:rPr lang="en-US" dirty="0"/>
              <a:t> could improve its services, many consumers pointed to areas of communication that they feel could be improved (24%), while others suggested that </a:t>
            </a:r>
            <a:r>
              <a:rPr lang="en-US" dirty="0" err="1"/>
              <a:t>HireAbility</a:t>
            </a:r>
            <a:r>
              <a:rPr lang="en-US" dirty="0"/>
              <a:t> could provide better information and spread awareness of its services (10%). </a:t>
            </a:r>
          </a:p>
        </p:txBody>
      </p:sp>
      <p:graphicFrame>
        <p:nvGraphicFramePr>
          <p:cNvPr id="6" name="Table 5">
            <a:extLst>
              <a:ext uri="{FF2B5EF4-FFF2-40B4-BE49-F238E27FC236}">
                <a16:creationId xmlns:a16="http://schemas.microsoft.com/office/drawing/2014/main" id="{031D2D73-5482-C4DD-DF76-7C0537EABB86}"/>
              </a:ext>
            </a:extLst>
          </p:cNvPr>
          <p:cNvGraphicFramePr>
            <a:graphicFrameLocks noGrp="1"/>
          </p:cNvGraphicFramePr>
          <p:nvPr>
            <p:extLst>
              <p:ext uri="{D42A27DB-BD31-4B8C-83A1-F6EECF244321}">
                <p14:modId xmlns:p14="http://schemas.microsoft.com/office/powerpoint/2010/main" val="2258443101"/>
              </p:ext>
            </p:extLst>
          </p:nvPr>
        </p:nvGraphicFramePr>
        <p:xfrm>
          <a:off x="767271" y="1056783"/>
          <a:ext cx="5185244" cy="4933713"/>
        </p:xfrm>
        <a:graphic>
          <a:graphicData uri="http://schemas.openxmlformats.org/drawingml/2006/table">
            <a:tbl>
              <a:tblPr firstRow="1" bandRow="1">
                <a:tableStyleId>{5C22544A-7EE6-4342-B048-85BDC9FD1C3A}</a:tableStyleId>
              </a:tblPr>
              <a:tblGrid>
                <a:gridCol w="4331062">
                  <a:extLst>
                    <a:ext uri="{9D8B030D-6E8A-4147-A177-3AD203B41FA5}">
                      <a16:colId xmlns:a16="http://schemas.microsoft.com/office/drawing/2014/main" val="527993647"/>
                    </a:ext>
                  </a:extLst>
                </a:gridCol>
                <a:gridCol w="854182">
                  <a:extLst>
                    <a:ext uri="{9D8B030D-6E8A-4147-A177-3AD203B41FA5}">
                      <a16:colId xmlns:a16="http://schemas.microsoft.com/office/drawing/2014/main" val="3305176673"/>
                    </a:ext>
                  </a:extLst>
                </a:gridCol>
              </a:tblGrid>
              <a:tr h="320040">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78536416"/>
                  </a:ext>
                </a:extLst>
              </a:tr>
              <a:tr h="2977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More open communication with client, more follow-up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ctr"/>
                </a:tc>
                <a:extLst>
                  <a:ext uri="{0D108BD9-81ED-4DB2-BD59-A6C34878D82A}">
                    <a16:rowId xmlns:a16="http://schemas.microsoft.com/office/drawing/2014/main" val="3980976363"/>
                  </a:ext>
                </a:extLst>
              </a:tr>
              <a:tr h="2977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Better communication in general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ctr"/>
                </a:tc>
                <a:extLst>
                  <a:ext uri="{0D108BD9-81ED-4DB2-BD59-A6C34878D82A}">
                    <a16:rowId xmlns:a16="http://schemas.microsoft.com/office/drawing/2014/main" val="1246836121"/>
                  </a:ext>
                </a:extLst>
              </a:tr>
              <a:tr h="2977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Provide information about services, let people know about services</a:t>
                      </a:r>
                    </a:p>
                  </a:txBody>
                  <a:tcPr marL="7620" marR="7620" marT="7620" marB="0" anchor="ct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10%</a:t>
                      </a:r>
                    </a:p>
                  </a:txBody>
                  <a:tcPr marL="7620" marR="7620" marT="7620" marB="0" anchor="ctr"/>
                </a:tc>
                <a:extLst>
                  <a:ext uri="{0D108BD9-81ED-4DB2-BD59-A6C34878D82A}">
                    <a16:rowId xmlns:a16="http://schemas.microsoft.com/office/drawing/2014/main" val="1391772172"/>
                  </a:ext>
                </a:extLst>
              </a:tr>
              <a:tr h="297796">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Improve staff knowledge about the services they provide </a:t>
                      </a:r>
                    </a:p>
                  </a:txBody>
                  <a:tcPr marL="7620" marR="7620" marT="7620" marB="0" anchor="ct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extLst>
                  <a:ext uri="{0D108BD9-81ED-4DB2-BD59-A6C34878D82A}">
                    <a16:rowId xmlns:a16="http://schemas.microsoft.com/office/drawing/2014/main" val="2837568218"/>
                  </a:ext>
                </a:extLst>
              </a:tr>
              <a:tr h="346707">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Find better placement </a:t>
                      </a:r>
                    </a:p>
                  </a:txBody>
                  <a:tcPr marL="7620" marR="7620" marT="7620" marB="0" anchor="ct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6%</a:t>
                      </a:r>
                    </a:p>
                  </a:txBody>
                  <a:tcPr marL="7620" marR="7620" marT="7620" marB="0" anchor="ctr"/>
                </a:tc>
                <a:extLst>
                  <a:ext uri="{0D108BD9-81ED-4DB2-BD59-A6C34878D82A}">
                    <a16:rowId xmlns:a16="http://schemas.microsoft.com/office/drawing/2014/main" val="294956430"/>
                  </a:ext>
                </a:extLst>
              </a:tr>
              <a:tr h="2977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Increase staff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1079310292"/>
                  </a:ext>
                </a:extLst>
              </a:tr>
              <a:tr h="2977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Take expressed interest into consideration when finding jobs</a:t>
                      </a:r>
                    </a:p>
                  </a:txBody>
                  <a:tcPr marL="7620" marR="7620" marT="7620" marB="0" anchor="ct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1657508820"/>
                  </a:ext>
                </a:extLst>
              </a:tr>
              <a:tr h="346707">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Be more effective in finding jobs for clients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1668859294"/>
                  </a:ext>
                </a:extLst>
              </a:tr>
              <a:tr h="2977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Offer more resources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extLst>
                  <a:ext uri="{0D108BD9-81ED-4DB2-BD59-A6C34878D82A}">
                    <a16:rowId xmlns:a16="http://schemas.microsoft.com/office/drawing/2014/main" val="2463526000"/>
                  </a:ext>
                </a:extLst>
              </a:tr>
              <a:tr h="297796">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Broaden types of opportunities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extLst>
                  <a:ext uri="{0D108BD9-81ED-4DB2-BD59-A6C34878D82A}">
                    <a16:rowId xmlns:a16="http://schemas.microsoft.com/office/drawing/2014/main" val="3363751793"/>
                  </a:ext>
                </a:extLst>
              </a:tr>
              <a:tr h="346707">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Offer computer support, training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extLst>
                  <a:ext uri="{0D108BD9-81ED-4DB2-BD59-A6C34878D82A}">
                    <a16:rowId xmlns:a16="http://schemas.microsoft.com/office/drawing/2014/main" val="1438770767"/>
                  </a:ext>
                </a:extLst>
              </a:tr>
              <a:tr h="297796">
                <a:tc>
                  <a:txBody>
                    <a:bodyPr/>
                    <a:lstStyle/>
                    <a:p>
                      <a:pPr algn="l" fontAlgn="b"/>
                      <a:r>
                        <a:rPr lang="en-US" sz="1100" b="0" i="0" u="none" strike="noStrike">
                          <a:solidFill>
                            <a:srgbClr val="000000"/>
                          </a:solidFill>
                          <a:effectLst/>
                          <a:latin typeface="Arial" panose="020B0604020202020204" pitchFamily="34" charset="0"/>
                          <a:cs typeface="Arial" panose="020B0604020202020204" pitchFamily="34" charset="0"/>
                        </a:rPr>
                        <a:t>More kindness and respect from staff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tc>
                <a:extLst>
                  <a:ext uri="{0D108BD9-81ED-4DB2-BD59-A6C34878D82A}">
                    <a16:rowId xmlns:a16="http://schemas.microsoft.com/office/drawing/2014/main" val="3654807807"/>
                  </a:ext>
                </a:extLst>
              </a:tr>
              <a:tr h="297796">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More options in general </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3%</a:t>
                      </a:r>
                    </a:p>
                  </a:txBody>
                  <a:tcPr marL="7620" marR="7620" marT="7620" marB="0" anchor="ctr"/>
                </a:tc>
                <a:extLst>
                  <a:ext uri="{0D108BD9-81ED-4DB2-BD59-A6C34878D82A}">
                    <a16:rowId xmlns:a16="http://schemas.microsoft.com/office/drawing/2014/main" val="2325050975"/>
                  </a:ext>
                </a:extLst>
              </a:tr>
              <a:tr h="297796">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Nothing in particular</a:t>
                      </a:r>
                    </a:p>
                  </a:txBody>
                  <a:tcPr marL="2645" marR="2645" marT="2645"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22%</a:t>
                      </a:r>
                    </a:p>
                  </a:txBody>
                  <a:tcPr marL="2645" marR="2645" marT="2645" marB="0" anchor="ctr"/>
                </a:tc>
                <a:extLst>
                  <a:ext uri="{0D108BD9-81ED-4DB2-BD59-A6C34878D82A}">
                    <a16:rowId xmlns:a16="http://schemas.microsoft.com/office/drawing/2014/main" val="3605723120"/>
                  </a:ext>
                </a:extLst>
              </a:tr>
              <a:tr h="297796">
                <a:tc>
                  <a:txBody>
                    <a:bodyPr/>
                    <a:lstStyle/>
                    <a:p>
                      <a:pPr algn="l" fontAlgn="ctr"/>
                      <a:r>
                        <a:rPr lang="en-US" sz="1100" u="none" strike="noStrike" dirty="0">
                          <a:effectLst/>
                          <a:latin typeface="Arial" panose="020B0604020202020204" pitchFamily="34" charset="0"/>
                          <a:cs typeface="Arial" panose="020B0604020202020204" pitchFamily="34" charset="0"/>
                        </a:rPr>
                        <a:t>Other</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100" u="none" strike="noStrike" dirty="0">
                          <a:effectLst/>
                          <a:latin typeface="Arial" panose="020B0604020202020204" pitchFamily="34" charset="0"/>
                          <a:cs typeface="Arial" panose="020B0604020202020204" pitchFamily="34" charset="0"/>
                        </a:rPr>
                        <a:t>16%</a:t>
                      </a:r>
                      <a:endParaRPr lang="en-US" sz="1100" b="0"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1399718349"/>
                  </a:ext>
                </a:extLst>
              </a:tr>
            </a:tbl>
          </a:graphicData>
        </a:graphic>
      </p:graphicFrame>
      <p:sp>
        <p:nvSpPr>
          <p:cNvPr id="7" name="TextBox 6">
            <a:extLst>
              <a:ext uri="{FF2B5EF4-FFF2-40B4-BE49-F238E27FC236}">
                <a16:creationId xmlns:a16="http://schemas.microsoft.com/office/drawing/2014/main" id="{6661B17D-8C64-B56F-E50C-A1524716AA3D}"/>
              </a:ext>
            </a:extLst>
          </p:cNvPr>
          <p:cNvSpPr txBox="1"/>
          <p:nvPr/>
        </p:nvSpPr>
        <p:spPr>
          <a:xfrm>
            <a:off x="767271" y="6026618"/>
            <a:ext cx="4580876" cy="24622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p:txBody>
      </p:sp>
    </p:spTree>
    <p:extLst>
      <p:ext uri="{BB962C8B-B14F-4D97-AF65-F5344CB8AC3E}">
        <p14:creationId xmlns:p14="http://schemas.microsoft.com/office/powerpoint/2010/main" val="3429084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The Client Assistance Program</a:t>
            </a:r>
          </a:p>
        </p:txBody>
      </p:sp>
    </p:spTree>
    <p:extLst>
      <p:ext uri="{BB962C8B-B14F-4D97-AF65-F5344CB8AC3E}">
        <p14:creationId xmlns:p14="http://schemas.microsoft.com/office/powerpoint/2010/main" val="21182642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CADR01: Were you informed that if you had a problem with </a:t>
            </a:r>
            <a:r>
              <a:rPr lang="en-US" i="0" dirty="0" err="1">
                <a:latin typeface="Arial" panose="020B0604020202020204" pitchFamily="34" charset="0"/>
              </a:rPr>
              <a:t>HireAbility</a:t>
            </a:r>
            <a:r>
              <a:rPr lang="en-US" i="0" dirty="0">
                <a:latin typeface="Arial" panose="020B0604020202020204" pitchFamily="34" charset="0"/>
              </a:rPr>
              <a:t>, you could address it with the Client Assistance Program? (% yes)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Two-thirds (67%) say they were informed of the option to address problems with the Client Assistance Program. This is down from 71% in 2019 and 75% in 2016.</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There is an opportunity to increase awareness of the Client Assistant Program for consumers who may experience a problem with their services.</a:t>
            </a:r>
          </a:p>
        </p:txBody>
      </p:sp>
      <p:graphicFrame>
        <p:nvGraphicFramePr>
          <p:cNvPr id="7" name="Chart 6">
            <a:extLst>
              <a:ext uri="{FF2B5EF4-FFF2-40B4-BE49-F238E27FC236}">
                <a16:creationId xmlns:a16="http://schemas.microsoft.com/office/drawing/2014/main" id="{C2573250-EFCC-5816-522A-B5D801C239BD}"/>
              </a:ext>
            </a:extLst>
          </p:cNvPr>
          <p:cNvGraphicFramePr>
            <a:graphicFrameLocks noGrp="1"/>
          </p:cNvGraphicFramePr>
          <p:nvPr>
            <p:extLst>
              <p:ext uri="{D42A27DB-BD31-4B8C-83A1-F6EECF244321}">
                <p14:modId xmlns:p14="http://schemas.microsoft.com/office/powerpoint/2010/main" val="1880092073"/>
              </p:ext>
            </p:extLst>
          </p:nvPr>
        </p:nvGraphicFramePr>
        <p:xfrm>
          <a:off x="243642" y="1020661"/>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243437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0"/>
            <a:ext cx="5858142" cy="1350627"/>
          </a:xfrm>
        </p:spPr>
        <p:txBody>
          <a:bodyPr>
            <a:normAutofit/>
          </a:bodyPr>
          <a:lstStyle/>
          <a:p>
            <a:r>
              <a:rPr lang="en-US" i="0" dirty="0">
                <a:latin typeface="Arial" panose="020B0604020202020204" pitchFamily="34" charset="0"/>
              </a:rPr>
              <a:t>CADR09: After being informed of the Client Assistance Program did you follow-up with them about any concerns or issues you may have had? </a:t>
            </a:r>
          </a:p>
          <a:p>
            <a:r>
              <a:rPr lang="en-US" i="0" dirty="0">
                <a:latin typeface="Arial" panose="020B0604020202020204" pitchFamily="34" charset="0"/>
              </a:rPr>
              <a:t>(% among those who were informed about the Client Assistance Program that also experienced problems with </a:t>
            </a:r>
            <a:r>
              <a:rPr lang="en-US" i="0" dirty="0" err="1">
                <a:latin typeface="Arial" panose="020B0604020202020204" pitchFamily="34" charset="0"/>
              </a:rPr>
              <a:t>HireAbility</a:t>
            </a:r>
            <a:r>
              <a:rPr lang="en-US" i="0" dirty="0">
                <a:latin typeface="Arial" panose="020B0604020202020204" pitchFamily="34" charset="0"/>
              </a:rPr>
              <a:t> or the services received.)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3513" y="1154394"/>
            <a:ext cx="2629823" cy="2578707"/>
          </a:xfrm>
        </p:spPr>
        <p:txBody>
          <a:bodyPr>
            <a:normAutofit/>
          </a:bodyPr>
          <a:lstStyle/>
          <a:p>
            <a:r>
              <a:rPr lang="en-US" dirty="0"/>
              <a:t>Less than 20% (18%) of consumers who experienced problems and knew of the Client Assistance Program contacted the program about their concerns.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a:xfrm>
            <a:off x="6514177" y="4228051"/>
            <a:ext cx="2629823" cy="2045219"/>
          </a:xfrm>
        </p:spPr>
        <p:txBody>
          <a:bodyPr/>
          <a:lstStyle/>
          <a:p>
            <a:endParaRPr lang="en-US" dirty="0"/>
          </a:p>
        </p:txBody>
      </p:sp>
      <p:graphicFrame>
        <p:nvGraphicFramePr>
          <p:cNvPr id="7" name="Chart 6">
            <a:extLst>
              <a:ext uri="{FF2B5EF4-FFF2-40B4-BE49-F238E27FC236}">
                <a16:creationId xmlns:a16="http://schemas.microsoft.com/office/drawing/2014/main" id="{17178895-7246-5BA3-48C8-1DF68D8E508E}"/>
              </a:ext>
            </a:extLst>
          </p:cNvPr>
          <p:cNvGraphicFramePr>
            <a:graphicFrameLocks noGrp="1"/>
          </p:cNvGraphicFramePr>
          <p:nvPr>
            <p:extLst>
              <p:ext uri="{D42A27DB-BD31-4B8C-83A1-F6EECF244321}">
                <p14:modId xmlns:p14="http://schemas.microsoft.com/office/powerpoint/2010/main" val="790255289"/>
              </p:ext>
            </p:extLst>
          </p:nvPr>
        </p:nvGraphicFramePr>
        <p:xfrm>
          <a:off x="356532" y="1761687"/>
          <a:ext cx="5745252" cy="43343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56608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1112940"/>
          </a:xfrm>
        </p:spPr>
        <p:txBody>
          <a:bodyPr>
            <a:normAutofit/>
          </a:bodyPr>
          <a:lstStyle/>
          <a:p>
            <a:r>
              <a:rPr lang="en-US" i="0" dirty="0">
                <a:latin typeface="Arial" panose="020B0604020202020204" pitchFamily="34" charset="0"/>
              </a:rPr>
              <a:t>CADR10: What prevented you from contacting the Client Assistance Program? </a:t>
            </a:r>
          </a:p>
          <a:p>
            <a:r>
              <a:rPr lang="en-US" i="0" dirty="0">
                <a:latin typeface="Arial" panose="020B0604020202020204" pitchFamily="34" charset="0"/>
              </a:rPr>
              <a:t>(% among those who experienced problems and were informed about the Client Assistance Program, but did not contact them.</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4176" y="1272413"/>
            <a:ext cx="2629823" cy="2578707"/>
          </a:xfrm>
        </p:spPr>
        <p:txBody>
          <a:bodyPr>
            <a:normAutofit/>
          </a:bodyPr>
          <a:lstStyle/>
          <a:p>
            <a:r>
              <a:rPr lang="en-US" dirty="0"/>
              <a:t>Two-in-ten (22%) consumers say they avoided contacting the Client Assistance Program because they did not think anyone would help them, 19% report said they were too busy, and 12% addressed their concern to someone in a senior position.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a:xfrm>
            <a:off x="6514177" y="3591613"/>
            <a:ext cx="2629823" cy="2681658"/>
          </a:xfrm>
        </p:spPr>
        <p:txBody>
          <a:bodyPr/>
          <a:lstStyle/>
          <a:p>
            <a:r>
              <a:rPr lang="en-US" b="1" u="sng" dirty="0"/>
              <a:t>Bottom Line</a:t>
            </a:r>
          </a:p>
          <a:p>
            <a:r>
              <a:rPr lang="en-US" dirty="0"/>
              <a:t>There is an opportunity for </a:t>
            </a:r>
            <a:r>
              <a:rPr lang="en-US" dirty="0" err="1"/>
              <a:t>HireAbility</a:t>
            </a:r>
            <a:r>
              <a:rPr lang="en-US" dirty="0"/>
              <a:t> to independently follow-up with consumers and encourage them to utilize the Client Assistance Program for any problems or concerns they may have. </a:t>
            </a:r>
          </a:p>
        </p:txBody>
      </p:sp>
      <p:graphicFrame>
        <p:nvGraphicFramePr>
          <p:cNvPr id="7" name="Table 6">
            <a:extLst>
              <a:ext uri="{FF2B5EF4-FFF2-40B4-BE49-F238E27FC236}">
                <a16:creationId xmlns:a16="http://schemas.microsoft.com/office/drawing/2014/main" id="{FFE1DFCF-325E-470C-73E3-57869CFA26F5}"/>
              </a:ext>
            </a:extLst>
          </p:cNvPr>
          <p:cNvGraphicFramePr>
            <a:graphicFrameLocks noGrp="1"/>
          </p:cNvGraphicFramePr>
          <p:nvPr>
            <p:extLst>
              <p:ext uri="{D42A27DB-BD31-4B8C-83A1-F6EECF244321}">
                <p14:modId xmlns:p14="http://schemas.microsoft.com/office/powerpoint/2010/main" val="2277675060"/>
              </p:ext>
            </p:extLst>
          </p:nvPr>
        </p:nvGraphicFramePr>
        <p:xfrm>
          <a:off x="690368" y="1912866"/>
          <a:ext cx="5190469" cy="3876507"/>
        </p:xfrm>
        <a:graphic>
          <a:graphicData uri="http://schemas.openxmlformats.org/drawingml/2006/table">
            <a:tbl>
              <a:tblPr firstRow="1" bandRow="1">
                <a:tableStyleId>{5C22544A-7EE6-4342-B048-85BDC9FD1C3A}</a:tableStyleId>
              </a:tblPr>
              <a:tblGrid>
                <a:gridCol w="4335426">
                  <a:extLst>
                    <a:ext uri="{9D8B030D-6E8A-4147-A177-3AD203B41FA5}">
                      <a16:colId xmlns:a16="http://schemas.microsoft.com/office/drawing/2014/main" val="527993647"/>
                    </a:ext>
                  </a:extLst>
                </a:gridCol>
                <a:gridCol w="855043">
                  <a:extLst>
                    <a:ext uri="{9D8B030D-6E8A-4147-A177-3AD203B41FA5}">
                      <a16:colId xmlns:a16="http://schemas.microsoft.com/office/drawing/2014/main" val="3305176673"/>
                    </a:ext>
                  </a:extLst>
                </a:gridCol>
              </a:tblGrid>
              <a:tr h="406151">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78536416"/>
                  </a:ext>
                </a:extLst>
              </a:tr>
              <a:tr h="56298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Did not think it would help me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22%</a:t>
                      </a:r>
                    </a:p>
                  </a:txBody>
                  <a:tcPr marL="7620" marR="7620" marT="7620" marB="0" anchor="ctr"/>
                </a:tc>
                <a:extLst>
                  <a:ext uri="{0D108BD9-81ED-4DB2-BD59-A6C34878D82A}">
                    <a16:rowId xmlns:a16="http://schemas.microsoft.com/office/drawing/2014/main" val="3980976363"/>
                  </a:ext>
                </a:extLst>
              </a:tr>
              <a:tr h="56298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Do not have time, too busy</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19%</a:t>
                      </a:r>
                    </a:p>
                  </a:txBody>
                  <a:tcPr marL="7620" marR="7620" marT="7620" marB="0" anchor="ctr"/>
                </a:tc>
                <a:extLst>
                  <a:ext uri="{0D108BD9-81ED-4DB2-BD59-A6C34878D82A}">
                    <a16:rowId xmlns:a16="http://schemas.microsoft.com/office/drawing/2014/main" val="1246836121"/>
                  </a:ext>
                </a:extLst>
              </a:tr>
              <a:tr h="56298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Contacted someone else in a senior position</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ctr"/>
                </a:tc>
                <a:extLst>
                  <a:ext uri="{0D108BD9-81ED-4DB2-BD59-A6C34878D82A}">
                    <a16:rowId xmlns:a16="http://schemas.microsoft.com/office/drawing/2014/main" val="1391772172"/>
                  </a:ext>
                </a:extLst>
              </a:tr>
              <a:tr h="56298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Something else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38%</a:t>
                      </a:r>
                    </a:p>
                  </a:txBody>
                  <a:tcPr marL="7620" marR="7620" marT="7620" marB="0" anchor="ctr"/>
                </a:tc>
                <a:extLst>
                  <a:ext uri="{0D108BD9-81ED-4DB2-BD59-A6C34878D82A}">
                    <a16:rowId xmlns:a16="http://schemas.microsoft.com/office/drawing/2014/main" val="2837568218"/>
                  </a:ext>
                </a:extLst>
              </a:tr>
              <a:tr h="655446">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 problems</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10%</a:t>
                      </a:r>
                    </a:p>
                  </a:txBody>
                  <a:tcPr marL="7620" marR="7620" marT="7620" marB="0" anchor="ctr"/>
                </a:tc>
                <a:extLst>
                  <a:ext uri="{0D108BD9-81ED-4DB2-BD59-A6C34878D82A}">
                    <a16:rowId xmlns:a16="http://schemas.microsoft.com/office/drawing/2014/main" val="294956430"/>
                  </a:ext>
                </a:extLst>
              </a:tr>
              <a:tr h="562982">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None of these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1079310292"/>
                  </a:ext>
                </a:extLst>
              </a:tr>
            </a:tbl>
          </a:graphicData>
        </a:graphic>
      </p:graphicFrame>
    </p:spTree>
    <p:extLst>
      <p:ext uri="{BB962C8B-B14F-4D97-AF65-F5344CB8AC3E}">
        <p14:creationId xmlns:p14="http://schemas.microsoft.com/office/powerpoint/2010/main" val="31076729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Educational Attainment</a:t>
            </a:r>
          </a:p>
        </p:txBody>
      </p:sp>
    </p:spTree>
    <p:extLst>
      <p:ext uri="{BB962C8B-B14F-4D97-AF65-F5344CB8AC3E}">
        <p14:creationId xmlns:p14="http://schemas.microsoft.com/office/powerpoint/2010/main" val="241478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BEB2F-0B54-423A-B26A-810E748CD7A8}"/>
              </a:ext>
            </a:extLst>
          </p:cNvPr>
          <p:cNvSpPr>
            <a:spLocks noGrp="1"/>
          </p:cNvSpPr>
          <p:nvPr>
            <p:ph type="title"/>
          </p:nvPr>
        </p:nvSpPr>
        <p:spPr/>
        <p:txBody>
          <a:bodyPr>
            <a:normAutofit/>
          </a:bodyPr>
          <a:lstStyle/>
          <a:p>
            <a:r>
              <a:rPr lang="en-US" sz="2400" dirty="0">
                <a:latin typeface="Arial" panose="020B0604020202020204" pitchFamily="34" charset="0"/>
              </a:rPr>
              <a:t>Data Collection</a:t>
            </a:r>
          </a:p>
        </p:txBody>
      </p:sp>
      <p:sp>
        <p:nvSpPr>
          <p:cNvPr id="3" name="Text Placeholder 2">
            <a:extLst>
              <a:ext uri="{FF2B5EF4-FFF2-40B4-BE49-F238E27FC236}">
                <a16:creationId xmlns:a16="http://schemas.microsoft.com/office/drawing/2014/main" id="{C02B87DE-A651-4E5D-81F8-CAA8F3C24366}"/>
              </a:ext>
            </a:extLst>
          </p:cNvPr>
          <p:cNvSpPr>
            <a:spLocks noGrp="1"/>
          </p:cNvSpPr>
          <p:nvPr>
            <p:ph type="body" sz="quarter" idx="10"/>
          </p:nvPr>
        </p:nvSpPr>
        <p:spPr/>
        <p:txBody>
          <a:bodyPr>
            <a:normAutofit/>
          </a:bodyPr>
          <a:lstStyle/>
          <a:p>
            <a:r>
              <a:rPr lang="en-US" sz="2000" dirty="0"/>
              <a:t>Data collection began on February 5, 2022 and was completed by April 26, 2019.</a:t>
            </a:r>
          </a:p>
          <a:p>
            <a:endParaRPr lang="en-US" sz="2000" dirty="0"/>
          </a:p>
          <a:p>
            <a:r>
              <a:rPr lang="en-US" sz="2000" dirty="0"/>
              <a:t>Surveys were completed by telephone and online.</a:t>
            </a:r>
          </a:p>
          <a:p>
            <a:pPr lvl="1"/>
            <a:r>
              <a:rPr lang="en-US" sz="1600" dirty="0"/>
              <a:t>The online mode was new in 2022. 202 individuals chose to take the survey online.</a:t>
            </a:r>
          </a:p>
          <a:p>
            <a:pPr marL="0" indent="0">
              <a:buNone/>
            </a:pPr>
            <a:endParaRPr lang="en-US" sz="2000" dirty="0"/>
          </a:p>
          <a:p>
            <a:r>
              <a:rPr lang="en-US" sz="2000" dirty="0"/>
              <a:t>Overall, 646 surveys were completed among HireAbility Vermont consumers.</a:t>
            </a:r>
          </a:p>
          <a:p>
            <a:pPr lvl="1"/>
            <a:r>
              <a:rPr lang="en-US" sz="2000" dirty="0"/>
              <a:t>480 open cases</a:t>
            </a:r>
          </a:p>
          <a:p>
            <a:pPr lvl="1"/>
            <a:r>
              <a:rPr lang="en-US" sz="2000" dirty="0"/>
              <a:t>77 cases closed successfully</a:t>
            </a:r>
          </a:p>
          <a:p>
            <a:pPr lvl="1"/>
            <a:r>
              <a:rPr lang="en-US" sz="2000" dirty="0"/>
              <a:t>89 cases closed unsuccessfully</a:t>
            </a:r>
          </a:p>
          <a:p>
            <a:pPr marL="0" indent="0">
              <a:buNone/>
            </a:pPr>
            <a:endParaRPr lang="en-US" sz="2000" dirty="0"/>
          </a:p>
        </p:txBody>
      </p:sp>
    </p:spTree>
    <p:extLst>
      <p:ext uri="{BB962C8B-B14F-4D97-AF65-F5344CB8AC3E}">
        <p14:creationId xmlns:p14="http://schemas.microsoft.com/office/powerpoint/2010/main" val="14828175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Edu01: What was the highest grade in school that you have completed?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Almost half (48%) of </a:t>
            </a:r>
            <a:r>
              <a:rPr lang="en-US" dirty="0" err="1"/>
              <a:t>HireAbility</a:t>
            </a:r>
            <a:r>
              <a:rPr lang="en-US" dirty="0"/>
              <a:t> consumers report their highest level of education was high school, while 14% say completed a 4-year college degree or bachelor’s degree. </a:t>
            </a:r>
          </a:p>
        </p:txBody>
      </p:sp>
      <p:graphicFrame>
        <p:nvGraphicFramePr>
          <p:cNvPr id="8" name="Table 7">
            <a:extLst>
              <a:ext uri="{FF2B5EF4-FFF2-40B4-BE49-F238E27FC236}">
                <a16:creationId xmlns:a16="http://schemas.microsoft.com/office/drawing/2014/main" id="{13F60409-D571-9711-9D5E-6E402927B23F}"/>
              </a:ext>
            </a:extLst>
          </p:cNvPr>
          <p:cNvGraphicFramePr>
            <a:graphicFrameLocks noGrp="1"/>
          </p:cNvGraphicFramePr>
          <p:nvPr>
            <p:extLst>
              <p:ext uri="{D42A27DB-BD31-4B8C-83A1-F6EECF244321}">
                <p14:modId xmlns:p14="http://schemas.microsoft.com/office/powerpoint/2010/main" val="3332056986"/>
              </p:ext>
            </p:extLst>
          </p:nvPr>
        </p:nvGraphicFramePr>
        <p:xfrm>
          <a:off x="751840" y="1020660"/>
          <a:ext cx="5181599" cy="4963585"/>
        </p:xfrm>
        <a:graphic>
          <a:graphicData uri="http://schemas.openxmlformats.org/drawingml/2006/table">
            <a:tbl>
              <a:tblPr firstRow="1" bandRow="1">
                <a:tableStyleId>{5C22544A-7EE6-4342-B048-85BDC9FD1C3A}</a:tableStyleId>
              </a:tblPr>
              <a:tblGrid>
                <a:gridCol w="4061254">
                  <a:extLst>
                    <a:ext uri="{9D8B030D-6E8A-4147-A177-3AD203B41FA5}">
                      <a16:colId xmlns:a16="http://schemas.microsoft.com/office/drawing/2014/main" val="340425800"/>
                    </a:ext>
                  </a:extLst>
                </a:gridCol>
                <a:gridCol w="1120345">
                  <a:extLst>
                    <a:ext uri="{9D8B030D-6E8A-4147-A177-3AD203B41FA5}">
                      <a16:colId xmlns:a16="http://schemas.microsoft.com/office/drawing/2014/main" val="171825534"/>
                    </a:ext>
                  </a:extLst>
                </a:gridCol>
              </a:tblGrid>
              <a:tr h="330097">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01700787"/>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Completed high school or GED</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48%</a:t>
                      </a:r>
                    </a:p>
                  </a:txBody>
                  <a:tcPr marL="7620" marR="7620" marT="7620" marB="0" anchor="ctr"/>
                </a:tc>
                <a:extLst>
                  <a:ext uri="{0D108BD9-81ED-4DB2-BD59-A6C34878D82A}">
                    <a16:rowId xmlns:a16="http://schemas.microsoft.com/office/drawing/2014/main" val="924548981"/>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Completed a 4-year college degree or bachelor's degree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ctr"/>
                </a:tc>
                <a:extLst>
                  <a:ext uri="{0D108BD9-81ED-4DB2-BD59-A6C34878D82A}">
                    <a16:rowId xmlns:a16="http://schemas.microsoft.com/office/drawing/2014/main" val="675438431"/>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Completed an associate's or technical degree</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a:t>
                      </a:r>
                    </a:p>
                  </a:txBody>
                  <a:tcPr marL="7620" marR="7620" marT="7620" marB="0" anchor="ctr"/>
                </a:tc>
                <a:extLst>
                  <a:ext uri="{0D108BD9-81ED-4DB2-BD59-A6C34878D82A}">
                    <a16:rowId xmlns:a16="http://schemas.microsoft.com/office/drawing/2014/main" val="3099999070"/>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Completed a graduate degree (Masters/MA, MS)</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1920080241"/>
                  </a:ext>
                </a:extLst>
              </a:tr>
              <a:tr h="289593">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Currently attending high school</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extLst>
                  <a:ext uri="{0D108BD9-81ED-4DB2-BD59-A6C34878D82A}">
                    <a16:rowId xmlns:a16="http://schemas.microsoft.com/office/drawing/2014/main" val="2261359059"/>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Attending a community college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a:t>
                      </a:r>
                    </a:p>
                  </a:txBody>
                  <a:tcPr marL="7620" marR="7620" marT="7620" marB="0" anchor="ctr"/>
                </a:tc>
                <a:extLst>
                  <a:ext uri="{0D108BD9-81ED-4DB2-BD59-A6C34878D82A}">
                    <a16:rowId xmlns:a16="http://schemas.microsoft.com/office/drawing/2014/main" val="4061850870"/>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Some college, did not graduate</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a:t>
                      </a:r>
                    </a:p>
                  </a:txBody>
                  <a:tcPr marL="7620" marR="7620" marT="7620" marB="0" anchor="ctr"/>
                </a:tc>
                <a:extLst>
                  <a:ext uri="{0D108BD9-81ED-4DB2-BD59-A6C34878D82A}">
                    <a16:rowId xmlns:a16="http://schemas.microsoft.com/office/drawing/2014/main" val="859057194"/>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Left high school without getting a diploma</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extLst>
                  <a:ext uri="{0D108BD9-81ED-4DB2-BD59-A6C34878D82A}">
                    <a16:rowId xmlns:a16="http://schemas.microsoft.com/office/drawing/2014/main" val="1347517248"/>
                  </a:ext>
                </a:extLst>
              </a:tr>
              <a:tr h="289593">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Pursing a professional certification</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a:t>
                      </a:r>
                    </a:p>
                  </a:txBody>
                  <a:tcPr marL="7620" marR="7620" marT="7620" marB="0" anchor="ctr"/>
                </a:tc>
                <a:extLst>
                  <a:ext uri="{0D108BD9-81ED-4DB2-BD59-A6C34878D82A}">
                    <a16:rowId xmlns:a16="http://schemas.microsoft.com/office/drawing/2014/main" val="2347753269"/>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Attending a trade or technical school</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extLst>
                  <a:ext uri="{0D108BD9-81ED-4DB2-BD59-A6C34878D82A}">
                    <a16:rowId xmlns:a16="http://schemas.microsoft.com/office/drawing/2014/main" val="958787893"/>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Attending college for Bachelor's Degree</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a:t>
                      </a:r>
                    </a:p>
                  </a:txBody>
                  <a:tcPr marL="7620" marR="7620" marT="7620" marB="0" anchor="ctr"/>
                </a:tc>
                <a:extLst>
                  <a:ext uri="{0D108BD9-81ED-4DB2-BD59-A6C34878D82A}">
                    <a16:rowId xmlns:a16="http://schemas.microsoft.com/office/drawing/2014/main" val="4169778032"/>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Currently working on GED</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tc>
                <a:extLst>
                  <a:ext uri="{0D108BD9-81ED-4DB2-BD59-A6C34878D82A}">
                    <a16:rowId xmlns:a16="http://schemas.microsoft.com/office/drawing/2014/main" val="198833150"/>
                  </a:ext>
                </a:extLst>
              </a:tr>
              <a:tr h="289593">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Completed a graduate degree (PhD, MD, JD)</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tc>
                <a:extLst>
                  <a:ext uri="{0D108BD9-81ED-4DB2-BD59-A6C34878D82A}">
                    <a16:rowId xmlns:a16="http://schemas.microsoft.com/office/drawing/2014/main" val="1692395841"/>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Pursing an industrial certification</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tc>
                <a:extLst>
                  <a:ext uri="{0D108BD9-81ED-4DB2-BD59-A6C34878D82A}">
                    <a16:rowId xmlns:a16="http://schemas.microsoft.com/office/drawing/2014/main" val="2725309070"/>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Some trade, technical, or vocational school</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a:t>
                      </a:r>
                    </a:p>
                  </a:txBody>
                  <a:tcPr marL="7620" marR="7620" marT="7620" marB="0" anchor="ctr"/>
                </a:tc>
                <a:extLst>
                  <a:ext uri="{0D108BD9-81ED-4DB2-BD59-A6C34878D82A}">
                    <a16:rowId xmlns:a16="http://schemas.microsoft.com/office/drawing/2014/main" val="825410588"/>
                  </a:ext>
                </a:extLst>
              </a:tr>
              <a:tr h="289593">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Total</a:t>
                      </a:r>
                    </a:p>
                  </a:txBody>
                  <a:tcPr marL="7620" marR="7620" marT="7620" marB="0" anchor="ctr"/>
                </a:tc>
                <a:tc>
                  <a:txBody>
                    <a:bodyPr/>
                    <a:lstStyle/>
                    <a:p>
                      <a:pPr algn="ctr" fontAlgn="ctr"/>
                      <a:r>
                        <a:rPr lang="en-US" sz="1200" u="none" strike="noStrike" dirty="0">
                          <a:effectLst/>
                          <a:latin typeface="Arial" panose="020B0604020202020204" pitchFamily="34" charset="0"/>
                          <a:cs typeface="Arial" panose="020B0604020202020204" pitchFamily="34" charset="0"/>
                        </a:rPr>
                        <a:t>100%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20931911"/>
                  </a:ext>
                </a:extLst>
              </a:tr>
            </a:tbl>
          </a:graphicData>
        </a:graphic>
      </p:graphicFrame>
    </p:spTree>
    <p:extLst>
      <p:ext uri="{BB962C8B-B14F-4D97-AF65-F5344CB8AC3E}">
        <p14:creationId xmlns:p14="http://schemas.microsoft.com/office/powerpoint/2010/main" val="39925932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Edu02: And what is the level of education you would like to complete?</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One quarter (26%) say they would like to complete a post-secondary degree or graduate degree. 18% are satisfied with their current level of education. </a:t>
            </a:r>
          </a:p>
        </p:txBody>
      </p:sp>
      <p:graphicFrame>
        <p:nvGraphicFramePr>
          <p:cNvPr id="6" name="Table 5">
            <a:extLst>
              <a:ext uri="{FF2B5EF4-FFF2-40B4-BE49-F238E27FC236}">
                <a16:creationId xmlns:a16="http://schemas.microsoft.com/office/drawing/2014/main" id="{EAD73552-98F9-0408-3677-D7627ADE22A3}"/>
              </a:ext>
            </a:extLst>
          </p:cNvPr>
          <p:cNvGraphicFramePr>
            <a:graphicFrameLocks noGrp="1"/>
          </p:cNvGraphicFramePr>
          <p:nvPr>
            <p:extLst>
              <p:ext uri="{D42A27DB-BD31-4B8C-83A1-F6EECF244321}">
                <p14:modId xmlns:p14="http://schemas.microsoft.com/office/powerpoint/2010/main" val="3216558902"/>
              </p:ext>
            </p:extLst>
          </p:nvPr>
        </p:nvGraphicFramePr>
        <p:xfrm>
          <a:off x="833120" y="1154393"/>
          <a:ext cx="4846320" cy="4858321"/>
        </p:xfrm>
        <a:graphic>
          <a:graphicData uri="http://schemas.openxmlformats.org/drawingml/2006/table">
            <a:tbl>
              <a:tblPr firstRow="1" bandRow="1">
                <a:tableStyleId>{5C22544A-7EE6-4342-B048-85BDC9FD1C3A}</a:tableStyleId>
              </a:tblPr>
              <a:tblGrid>
                <a:gridCol w="3329880">
                  <a:extLst>
                    <a:ext uri="{9D8B030D-6E8A-4147-A177-3AD203B41FA5}">
                      <a16:colId xmlns:a16="http://schemas.microsoft.com/office/drawing/2014/main" val="1492653116"/>
                    </a:ext>
                  </a:extLst>
                </a:gridCol>
                <a:gridCol w="1516440">
                  <a:extLst>
                    <a:ext uri="{9D8B030D-6E8A-4147-A177-3AD203B41FA5}">
                      <a16:colId xmlns:a16="http://schemas.microsoft.com/office/drawing/2014/main" val="3118373504"/>
                    </a:ext>
                  </a:extLst>
                </a:gridCol>
              </a:tblGrid>
              <a:tr h="334120">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330" marR="4330" marT="4330" marB="0" anchor="ctr"/>
                </a:tc>
                <a:tc>
                  <a:txBody>
                    <a:bodyPr/>
                    <a:lstStyle/>
                    <a:p>
                      <a:pPr algn="ctr" fontAlgn="b"/>
                      <a:r>
                        <a:rPr lang="en-US" sz="1200" b="1" u="none" strike="noStrike" dirty="0">
                          <a:effectLst/>
                          <a:latin typeface="Arial" panose="020B0604020202020204" pitchFamily="34" charset="0"/>
                          <a:cs typeface="Arial" panose="020B0604020202020204" pitchFamily="34" charset="0"/>
                        </a:rPr>
                        <a:t>%</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4330" marR="4330" marT="4330" marB="0" anchor="ctr"/>
                </a:tc>
                <a:extLst>
                  <a:ext uri="{0D108BD9-81ED-4DB2-BD59-A6C34878D82A}">
                    <a16:rowId xmlns:a16="http://schemas.microsoft.com/office/drawing/2014/main" val="1512654806"/>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Completing a 4-year college degree or bachelor's degree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26%</a:t>
                      </a:r>
                    </a:p>
                  </a:txBody>
                  <a:tcPr marL="7620" marR="7620" marT="7620" marB="0" anchor="ctr"/>
                </a:tc>
                <a:extLst>
                  <a:ext uri="{0D108BD9-81ED-4DB2-BD59-A6C34878D82A}">
                    <a16:rowId xmlns:a16="http://schemas.microsoft.com/office/drawing/2014/main" val="2955671970"/>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No additional education</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18%</a:t>
                      </a:r>
                    </a:p>
                  </a:txBody>
                  <a:tcPr marL="7620" marR="7620" marT="7620" marB="0" anchor="ctr"/>
                </a:tc>
                <a:extLst>
                  <a:ext uri="{0D108BD9-81ED-4DB2-BD59-A6C34878D82A}">
                    <a16:rowId xmlns:a16="http://schemas.microsoft.com/office/drawing/2014/main" val="2092732775"/>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Completing a graduate degree (MA, MS, PhD, MD, JD)</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a:t>
                      </a:r>
                    </a:p>
                  </a:txBody>
                  <a:tcPr marL="7620" marR="7620" marT="7620" marB="0" anchor="ctr"/>
                </a:tc>
                <a:extLst>
                  <a:ext uri="{0D108BD9-81ED-4DB2-BD59-A6C34878D82A}">
                    <a16:rowId xmlns:a16="http://schemas.microsoft.com/office/drawing/2014/main" val="3354602905"/>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Completing an associate's or technical degree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ctr"/>
                </a:tc>
                <a:extLst>
                  <a:ext uri="{0D108BD9-81ED-4DB2-BD59-A6C34878D82A}">
                    <a16:rowId xmlns:a16="http://schemas.microsoft.com/office/drawing/2014/main" val="1533778100"/>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Completing high school or GED</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11%</a:t>
                      </a:r>
                    </a:p>
                  </a:txBody>
                  <a:tcPr marL="7620" marR="7620" marT="7620" marB="0" anchor="ctr"/>
                </a:tc>
                <a:extLst>
                  <a:ext uri="{0D108BD9-81ED-4DB2-BD59-A6C34878D82A}">
                    <a16:rowId xmlns:a16="http://schemas.microsoft.com/office/drawing/2014/main" val="1110504479"/>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Obtain a professional certification</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a:t>
                      </a:r>
                    </a:p>
                  </a:txBody>
                  <a:tcPr marL="7620" marR="7620" marT="7620" marB="0" anchor="ctr"/>
                </a:tc>
                <a:extLst>
                  <a:ext uri="{0D108BD9-81ED-4DB2-BD59-A6C34878D82A}">
                    <a16:rowId xmlns:a16="http://schemas.microsoft.com/office/drawing/2014/main" val="2968015118"/>
                  </a:ext>
                </a:extLst>
              </a:tr>
              <a:tr h="411291">
                <a:tc>
                  <a:txBody>
                    <a:bodyPr/>
                    <a:lstStyle/>
                    <a:p>
                      <a:pPr algn="l" fontAlgn="b"/>
                      <a:r>
                        <a:rPr lang="en-US" sz="1200" b="0" i="0" u="none" strike="noStrike">
                          <a:solidFill>
                            <a:srgbClr val="000000"/>
                          </a:solidFill>
                          <a:effectLst/>
                          <a:latin typeface="Arial" panose="020B0604020202020204" pitchFamily="34" charset="0"/>
                          <a:cs typeface="Arial" panose="020B0604020202020204" pitchFamily="34" charset="0"/>
                        </a:rPr>
                        <a:t>Additional classes for specific topics or skills</a:t>
                      </a:r>
                    </a:p>
                  </a:txBody>
                  <a:tcPr marL="7620" marR="7620" marT="7620"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2967261720"/>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Obtain an industrial certification</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extLst>
                  <a:ext uri="{0D108BD9-81ED-4DB2-BD59-A6C34878D82A}">
                    <a16:rowId xmlns:a16="http://schemas.microsoft.com/office/drawing/2014/main" val="2842785340"/>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Complete a PhD</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extLst>
                  <a:ext uri="{0D108BD9-81ED-4DB2-BD59-A6C34878D82A}">
                    <a16:rowId xmlns:a16="http://schemas.microsoft.com/office/drawing/2014/main" val="3998644811"/>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Other</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extLst>
                  <a:ext uri="{0D108BD9-81ED-4DB2-BD59-A6C34878D82A}">
                    <a16:rowId xmlns:a16="http://schemas.microsoft.com/office/drawing/2014/main" val="1282511096"/>
                  </a:ext>
                </a:extLst>
              </a:tr>
              <a:tr h="411291">
                <a:tc>
                  <a:txBody>
                    <a:bodyPr/>
                    <a:lstStyle/>
                    <a:p>
                      <a:pPr algn="l" fontAlgn="b"/>
                      <a:r>
                        <a:rPr lang="en-US" sz="1200" b="0" i="0" u="none" strike="noStrike" dirty="0">
                          <a:solidFill>
                            <a:srgbClr val="000000"/>
                          </a:solidFill>
                          <a:effectLst/>
                          <a:latin typeface="Arial" panose="020B0604020202020204" pitchFamily="34" charset="0"/>
                          <a:cs typeface="Arial" panose="020B0604020202020204" pitchFamily="34" charset="0"/>
                        </a:rPr>
                        <a:t>Total</a:t>
                      </a:r>
                    </a:p>
                  </a:txBody>
                  <a:tcPr marL="4330" marR="4330" marT="433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100%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4330" marR="4330" marT="4330" marB="0" anchor="ctr"/>
                </a:tc>
                <a:extLst>
                  <a:ext uri="{0D108BD9-81ED-4DB2-BD59-A6C34878D82A}">
                    <a16:rowId xmlns:a16="http://schemas.microsoft.com/office/drawing/2014/main" val="487927393"/>
                  </a:ext>
                </a:extLst>
              </a:tr>
            </a:tbl>
          </a:graphicData>
        </a:graphic>
      </p:graphicFrame>
    </p:spTree>
    <p:extLst>
      <p:ext uri="{BB962C8B-B14F-4D97-AF65-F5344CB8AC3E}">
        <p14:creationId xmlns:p14="http://schemas.microsoft.com/office/powerpoint/2010/main" val="28082006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Covid-19 and Remote Services</a:t>
            </a:r>
          </a:p>
        </p:txBody>
      </p:sp>
    </p:spTree>
    <p:extLst>
      <p:ext uri="{BB962C8B-B14F-4D97-AF65-F5344CB8AC3E}">
        <p14:creationId xmlns:p14="http://schemas.microsoft.com/office/powerpoint/2010/main" val="16884583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275252" y="197700"/>
            <a:ext cx="5858142" cy="664027"/>
          </a:xfrm>
        </p:spPr>
        <p:txBody>
          <a:bodyPr>
            <a:normAutofit lnSpcReduction="10000"/>
          </a:bodyPr>
          <a:lstStyle/>
          <a:p>
            <a:r>
              <a:rPr lang="en-US" i="0" dirty="0">
                <a:latin typeface="Arial" panose="020B0604020202020204" pitchFamily="34" charset="0"/>
              </a:rPr>
              <a:t>COVID2: Has the COVID-19 pandemic affected your experience with </a:t>
            </a:r>
            <a:r>
              <a:rPr lang="en-US" i="0" dirty="0" err="1">
                <a:latin typeface="Arial" panose="020B0604020202020204" pitchFamily="34" charset="0"/>
              </a:rPr>
              <a:t>HireAbility</a:t>
            </a:r>
            <a:r>
              <a:rPr lang="en-US" i="0" dirty="0">
                <a:latin typeface="Arial" panose="020B0604020202020204" pitchFamily="34" charset="0"/>
              </a:rPr>
              <a:t>? If yes, in what ways has the pandemic affected your experience? </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3513" y="1154393"/>
            <a:ext cx="2629823" cy="2990887"/>
          </a:xfrm>
        </p:spPr>
        <p:txBody>
          <a:bodyPr>
            <a:normAutofit lnSpcReduction="10000"/>
          </a:bodyPr>
          <a:lstStyle/>
          <a:p>
            <a:r>
              <a:rPr lang="en-US" dirty="0"/>
              <a:t>Just over half (53%) of consumers report that their experience with </a:t>
            </a:r>
            <a:r>
              <a:rPr lang="en-US" dirty="0" err="1"/>
              <a:t>HireAbility</a:t>
            </a:r>
            <a:r>
              <a:rPr lang="en-US" dirty="0"/>
              <a:t> was affected </a:t>
            </a:r>
            <a:r>
              <a:rPr lang="en-US" i="1" dirty="0"/>
              <a:t>not </a:t>
            </a:r>
            <a:r>
              <a:rPr lang="en-US" dirty="0"/>
              <a:t>by the COVID-19 pandemic, while 45% of consumers report that the pandemic impacted their experience. </a:t>
            </a:r>
          </a:p>
          <a:p>
            <a:r>
              <a:rPr lang="en-US" dirty="0"/>
              <a:t>Among those whose experience was impacted, half (47%) mentioned being unable to meet face-to-face with their counselor, while 11% said it had a positive impact on their experience.</a:t>
            </a:r>
          </a:p>
        </p:txBody>
      </p:sp>
      <p:graphicFrame>
        <p:nvGraphicFramePr>
          <p:cNvPr id="7" name="Chart 6">
            <a:extLst>
              <a:ext uri="{FF2B5EF4-FFF2-40B4-BE49-F238E27FC236}">
                <a16:creationId xmlns:a16="http://schemas.microsoft.com/office/drawing/2014/main" id="{B5664ADC-138B-6A1A-B3EE-DB1EBA645E5A}"/>
              </a:ext>
            </a:extLst>
          </p:cNvPr>
          <p:cNvGraphicFramePr>
            <a:graphicFrameLocks/>
          </p:cNvGraphicFramePr>
          <p:nvPr>
            <p:extLst>
              <p:ext uri="{D42A27DB-BD31-4B8C-83A1-F6EECF244321}">
                <p14:modId xmlns:p14="http://schemas.microsoft.com/office/powerpoint/2010/main" val="3597261091"/>
              </p:ext>
            </p:extLst>
          </p:nvPr>
        </p:nvGraphicFramePr>
        <p:xfrm>
          <a:off x="1373561" y="716304"/>
          <a:ext cx="3554039" cy="1783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9687C2BD-383F-72C4-74A7-64F61E1E0A84}"/>
              </a:ext>
            </a:extLst>
          </p:cNvPr>
          <p:cNvGraphicFramePr>
            <a:graphicFrameLocks noGrp="1"/>
          </p:cNvGraphicFramePr>
          <p:nvPr>
            <p:extLst>
              <p:ext uri="{D42A27DB-BD31-4B8C-83A1-F6EECF244321}">
                <p14:modId xmlns:p14="http://schemas.microsoft.com/office/powerpoint/2010/main" val="1826893213"/>
              </p:ext>
            </p:extLst>
          </p:nvPr>
        </p:nvGraphicFramePr>
        <p:xfrm>
          <a:off x="692980" y="2692400"/>
          <a:ext cx="5185244" cy="3321893"/>
        </p:xfrm>
        <a:graphic>
          <a:graphicData uri="http://schemas.openxmlformats.org/drawingml/2006/table">
            <a:tbl>
              <a:tblPr firstRow="1" bandRow="1">
                <a:tableStyleId>{5C22544A-7EE6-4342-B048-85BDC9FD1C3A}</a:tableStyleId>
              </a:tblPr>
              <a:tblGrid>
                <a:gridCol w="4331062">
                  <a:extLst>
                    <a:ext uri="{9D8B030D-6E8A-4147-A177-3AD203B41FA5}">
                      <a16:colId xmlns:a16="http://schemas.microsoft.com/office/drawing/2014/main" val="527993647"/>
                    </a:ext>
                  </a:extLst>
                </a:gridCol>
                <a:gridCol w="854182">
                  <a:extLst>
                    <a:ext uri="{9D8B030D-6E8A-4147-A177-3AD203B41FA5}">
                      <a16:colId xmlns:a16="http://schemas.microsoft.com/office/drawing/2014/main" val="3305176673"/>
                    </a:ext>
                  </a:extLst>
                </a:gridCol>
              </a:tblGrid>
              <a:tr h="304595">
                <a:tc>
                  <a:txBody>
                    <a:bodyPr/>
                    <a:lstStyle/>
                    <a:p>
                      <a:pPr algn="l" fontAlgn="b"/>
                      <a:r>
                        <a:rPr lang="en-US" sz="1200" b="1" u="none" strike="noStrike" dirty="0">
                          <a:solidFill>
                            <a:schemeClr val="bg1"/>
                          </a:solidFill>
                          <a:effectLst/>
                          <a:latin typeface="Arial" panose="020B0604020202020204" pitchFamily="34" charset="0"/>
                          <a:cs typeface="Arial" panose="020B0604020202020204" pitchFamily="34" charset="0"/>
                        </a:rPr>
                        <a:t>Response (among those who said “yes”)</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2645" marR="2645" marT="2645" marB="0" anchor="ctr"/>
                </a:tc>
                <a:tc>
                  <a:txBody>
                    <a:bodyPr/>
                    <a:lstStyle/>
                    <a:p>
                      <a:pPr algn="ctr" fontAlgn="b"/>
                      <a:r>
                        <a:rPr lang="en-US" sz="1200" b="1" u="none" strike="noStrike" dirty="0">
                          <a:solidFill>
                            <a:schemeClr val="bg1"/>
                          </a:solidFill>
                          <a:effectLst/>
                          <a:latin typeface="Arial" panose="020B0604020202020204" pitchFamily="34" charset="0"/>
                          <a:cs typeface="Arial" panose="020B0604020202020204" pitchFamily="34" charset="0"/>
                        </a:rPr>
                        <a:t>%</a:t>
                      </a:r>
                      <a:endParaRPr lang="en-US" sz="1200" b="1" i="0" u="none" strike="noStrike" dirty="0">
                        <a:solidFill>
                          <a:schemeClr val="bg1"/>
                        </a:solidFill>
                        <a:effectLst/>
                        <a:latin typeface="Arial" panose="020B0604020202020204" pitchFamily="34" charset="0"/>
                        <a:cs typeface="Arial" panose="020B0604020202020204" pitchFamily="34" charset="0"/>
                      </a:endParaRPr>
                    </a:p>
                  </a:txBody>
                  <a:tcPr marL="2645" marR="2645" marT="2645" marB="0" anchor="ctr"/>
                </a:tc>
                <a:extLst>
                  <a:ext uri="{0D108BD9-81ED-4DB2-BD59-A6C34878D82A}">
                    <a16:rowId xmlns:a16="http://schemas.microsoft.com/office/drawing/2014/main" val="78536416"/>
                  </a:ext>
                </a:extLst>
              </a:tr>
              <a:tr h="283424">
                <a:tc>
                  <a:txBody>
                    <a:bodyPr/>
                    <a:lstStyle/>
                    <a:p>
                      <a:pPr algn="l" fontAlgn="t"/>
                      <a:r>
                        <a:rPr lang="en-US" sz="1200" b="0" i="0" u="none" strike="noStrike" dirty="0">
                          <a:solidFill>
                            <a:schemeClr val="tx1"/>
                          </a:solidFill>
                          <a:effectLst/>
                          <a:latin typeface="Arial" panose="020B0604020202020204" pitchFamily="34" charset="0"/>
                        </a:rPr>
                        <a:t>Unable to meet with counselor, prefer face-to-face</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47%</a:t>
                      </a:r>
                    </a:p>
                  </a:txBody>
                  <a:tcPr marL="7620" marR="7620" marT="7620" marB="0"/>
                </a:tc>
                <a:extLst>
                  <a:ext uri="{0D108BD9-81ED-4DB2-BD59-A6C34878D82A}">
                    <a16:rowId xmlns:a16="http://schemas.microsoft.com/office/drawing/2014/main" val="3980976363"/>
                  </a:ext>
                </a:extLst>
              </a:tr>
              <a:tr h="283424">
                <a:tc>
                  <a:txBody>
                    <a:bodyPr/>
                    <a:lstStyle/>
                    <a:p>
                      <a:pPr algn="l" fontAlgn="t"/>
                      <a:r>
                        <a:rPr lang="en-US" sz="1200" b="0" i="0" u="none" strike="noStrike" dirty="0">
                          <a:solidFill>
                            <a:schemeClr val="tx1"/>
                          </a:solidFill>
                          <a:effectLst/>
                          <a:latin typeface="Arial" panose="020B0604020202020204" pitchFamily="34" charset="0"/>
                        </a:rPr>
                        <a:t>Positive comment</a:t>
                      </a:r>
                    </a:p>
                  </a:txBody>
                  <a:tcPr marL="7620" marR="7620" marT="7620" marB="0"/>
                </a:tc>
                <a:tc>
                  <a:txBody>
                    <a:bodyPr/>
                    <a:lstStyle/>
                    <a:p>
                      <a:pPr algn="ctr" fontAlgn="t"/>
                      <a:r>
                        <a:rPr lang="en-US" sz="1200" b="0" i="0" u="none" strike="noStrike">
                          <a:solidFill>
                            <a:schemeClr val="tx1"/>
                          </a:solidFill>
                          <a:effectLst/>
                          <a:latin typeface="Arial" panose="020B0604020202020204" pitchFamily="34" charset="0"/>
                        </a:rPr>
                        <a:t>11%</a:t>
                      </a:r>
                    </a:p>
                  </a:txBody>
                  <a:tcPr marL="7620" marR="7620" marT="7620" marB="0"/>
                </a:tc>
                <a:extLst>
                  <a:ext uri="{0D108BD9-81ED-4DB2-BD59-A6C34878D82A}">
                    <a16:rowId xmlns:a16="http://schemas.microsoft.com/office/drawing/2014/main" val="1246836121"/>
                  </a:ext>
                </a:extLst>
              </a:tr>
              <a:tr h="283424">
                <a:tc>
                  <a:txBody>
                    <a:bodyPr/>
                    <a:lstStyle/>
                    <a:p>
                      <a:pPr algn="l" fontAlgn="t"/>
                      <a:r>
                        <a:rPr lang="en-US" sz="1200" b="0" i="0" u="none" strike="noStrike">
                          <a:solidFill>
                            <a:schemeClr val="tx1"/>
                          </a:solidFill>
                          <a:effectLst/>
                          <a:latin typeface="Arial" panose="020B0604020202020204" pitchFamily="34" charset="0"/>
                        </a:rPr>
                        <a:t>Difficulty communicating, hard to get in touch with counselor</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10%</a:t>
                      </a:r>
                    </a:p>
                  </a:txBody>
                  <a:tcPr marL="7620" marR="7620" marT="7620" marB="0"/>
                </a:tc>
                <a:extLst>
                  <a:ext uri="{0D108BD9-81ED-4DB2-BD59-A6C34878D82A}">
                    <a16:rowId xmlns:a16="http://schemas.microsoft.com/office/drawing/2014/main" val="1391772172"/>
                  </a:ext>
                </a:extLst>
              </a:tr>
              <a:tr h="283424">
                <a:tc>
                  <a:txBody>
                    <a:bodyPr/>
                    <a:lstStyle/>
                    <a:p>
                      <a:pPr algn="l" fontAlgn="t"/>
                      <a:r>
                        <a:rPr lang="en-US" sz="1200" b="0" i="0" u="none" strike="noStrike" dirty="0">
                          <a:solidFill>
                            <a:schemeClr val="tx1"/>
                          </a:solidFill>
                          <a:effectLst/>
                          <a:latin typeface="Arial" panose="020B0604020202020204" pitchFamily="34" charset="0"/>
                        </a:rPr>
                        <a:t>Process has slowed down, delays in achieving goals</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9%</a:t>
                      </a:r>
                    </a:p>
                  </a:txBody>
                  <a:tcPr marL="7620" marR="7620" marT="7620" marB="0"/>
                </a:tc>
                <a:extLst>
                  <a:ext uri="{0D108BD9-81ED-4DB2-BD59-A6C34878D82A}">
                    <a16:rowId xmlns:a16="http://schemas.microsoft.com/office/drawing/2014/main" val="2837568218"/>
                  </a:ext>
                </a:extLst>
              </a:tr>
              <a:tr h="329975">
                <a:tc>
                  <a:txBody>
                    <a:bodyPr/>
                    <a:lstStyle/>
                    <a:p>
                      <a:pPr algn="l" fontAlgn="t"/>
                      <a:r>
                        <a:rPr lang="en-US" sz="1200" b="0" i="0" u="none" strike="noStrike" dirty="0">
                          <a:solidFill>
                            <a:schemeClr val="tx1"/>
                          </a:solidFill>
                          <a:effectLst/>
                          <a:latin typeface="Arial" panose="020B0604020202020204" pitchFamily="34" charset="0"/>
                        </a:rPr>
                        <a:t>All of it, everything was affected</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8%</a:t>
                      </a:r>
                    </a:p>
                  </a:txBody>
                  <a:tcPr marL="7620" marR="7620" marT="7620" marB="0"/>
                </a:tc>
                <a:extLst>
                  <a:ext uri="{0D108BD9-81ED-4DB2-BD59-A6C34878D82A}">
                    <a16:rowId xmlns:a16="http://schemas.microsoft.com/office/drawing/2014/main" val="294956430"/>
                  </a:ext>
                </a:extLst>
              </a:tr>
              <a:tr h="283424">
                <a:tc>
                  <a:txBody>
                    <a:bodyPr/>
                    <a:lstStyle/>
                    <a:p>
                      <a:pPr algn="l" fontAlgn="t"/>
                      <a:r>
                        <a:rPr lang="en-US" sz="1200" b="0" i="0" u="none" strike="noStrike">
                          <a:solidFill>
                            <a:schemeClr val="tx1"/>
                          </a:solidFill>
                          <a:effectLst/>
                          <a:latin typeface="Arial" panose="020B0604020202020204" pitchFamily="34" charset="0"/>
                        </a:rPr>
                        <a:t>Services stopped, waiting for services</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7%</a:t>
                      </a:r>
                    </a:p>
                  </a:txBody>
                  <a:tcPr marL="7620" marR="7620" marT="7620" marB="0"/>
                </a:tc>
                <a:extLst>
                  <a:ext uri="{0D108BD9-81ED-4DB2-BD59-A6C34878D82A}">
                    <a16:rowId xmlns:a16="http://schemas.microsoft.com/office/drawing/2014/main" val="1079310292"/>
                  </a:ext>
                </a:extLst>
              </a:tr>
              <a:tr h="355360">
                <a:tc>
                  <a:txBody>
                    <a:bodyPr/>
                    <a:lstStyle/>
                    <a:p>
                      <a:pPr algn="l" fontAlgn="t"/>
                      <a:r>
                        <a:rPr lang="en-US" sz="1200" b="0" i="0" u="none" strike="noStrike" dirty="0">
                          <a:solidFill>
                            <a:schemeClr val="tx1"/>
                          </a:solidFill>
                          <a:effectLst/>
                          <a:latin typeface="Arial" panose="020B0604020202020204" pitchFamily="34" charset="0"/>
                        </a:rPr>
                        <a:t>Don't have necessary equipment (computer), difficulty using technology</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5%</a:t>
                      </a:r>
                    </a:p>
                  </a:txBody>
                  <a:tcPr marL="7620" marR="7620" marT="7620" marB="0"/>
                </a:tc>
                <a:extLst>
                  <a:ext uri="{0D108BD9-81ED-4DB2-BD59-A6C34878D82A}">
                    <a16:rowId xmlns:a16="http://schemas.microsoft.com/office/drawing/2014/main" val="1657508820"/>
                  </a:ext>
                </a:extLst>
              </a:tr>
              <a:tr h="329975">
                <a:tc>
                  <a:txBody>
                    <a:bodyPr/>
                    <a:lstStyle/>
                    <a:p>
                      <a:pPr algn="l" fontAlgn="t"/>
                      <a:r>
                        <a:rPr lang="en-US" sz="1200" b="0" i="0" u="none" strike="noStrike" dirty="0">
                          <a:solidFill>
                            <a:schemeClr val="tx1"/>
                          </a:solidFill>
                          <a:effectLst/>
                          <a:latin typeface="Arial" panose="020B0604020202020204" pitchFamily="34" charset="0"/>
                        </a:rPr>
                        <a:t>Employers are not hiring</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3%</a:t>
                      </a:r>
                    </a:p>
                  </a:txBody>
                  <a:tcPr marL="7620" marR="7620" marT="7620" marB="0"/>
                </a:tc>
                <a:extLst>
                  <a:ext uri="{0D108BD9-81ED-4DB2-BD59-A6C34878D82A}">
                    <a16:rowId xmlns:a16="http://schemas.microsoft.com/office/drawing/2014/main" val="1668859294"/>
                  </a:ext>
                </a:extLst>
              </a:tr>
              <a:tr h="283424">
                <a:tc>
                  <a:txBody>
                    <a:bodyPr/>
                    <a:lstStyle/>
                    <a:p>
                      <a:pPr algn="l" fontAlgn="t"/>
                      <a:r>
                        <a:rPr lang="en-US" sz="1200" b="0" i="0" u="none" strike="noStrike">
                          <a:solidFill>
                            <a:schemeClr val="tx1"/>
                          </a:solidFill>
                          <a:effectLst/>
                          <a:latin typeface="Arial" panose="020B0604020202020204" pitchFamily="34" charset="0"/>
                        </a:rPr>
                        <a:t>Had to stop working</a:t>
                      </a:r>
                    </a:p>
                  </a:txBody>
                  <a:tcPr marL="7620" marR="7620" marT="7620" marB="0"/>
                </a:tc>
                <a:tc>
                  <a:txBody>
                    <a:bodyPr/>
                    <a:lstStyle/>
                    <a:p>
                      <a:pPr algn="ctr" fontAlgn="t"/>
                      <a:r>
                        <a:rPr lang="en-US" sz="1200" b="0" i="0" u="none" strike="noStrike" dirty="0">
                          <a:solidFill>
                            <a:schemeClr val="tx1"/>
                          </a:solidFill>
                          <a:effectLst/>
                          <a:latin typeface="Arial" panose="020B0604020202020204" pitchFamily="34" charset="0"/>
                        </a:rPr>
                        <a:t>3%</a:t>
                      </a:r>
                    </a:p>
                  </a:txBody>
                  <a:tcPr marL="7620" marR="7620" marT="7620" marB="0"/>
                </a:tc>
                <a:extLst>
                  <a:ext uri="{0D108BD9-81ED-4DB2-BD59-A6C34878D82A}">
                    <a16:rowId xmlns:a16="http://schemas.microsoft.com/office/drawing/2014/main" val="2463526000"/>
                  </a:ext>
                </a:extLst>
              </a:tr>
              <a:tr h="283424">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Other</a:t>
                      </a:r>
                    </a:p>
                  </a:txBody>
                  <a:tcPr marL="7620" marR="7620" marT="7620" marB="0" anchor="ct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3363751793"/>
                  </a:ext>
                </a:extLst>
              </a:tr>
            </a:tbl>
          </a:graphicData>
        </a:graphic>
      </p:graphicFrame>
      <p:sp>
        <p:nvSpPr>
          <p:cNvPr id="9" name="TextBox 8">
            <a:extLst>
              <a:ext uri="{FF2B5EF4-FFF2-40B4-BE49-F238E27FC236}">
                <a16:creationId xmlns:a16="http://schemas.microsoft.com/office/drawing/2014/main" id="{32AC2B43-185D-27D6-0EE3-B9A6E5C9BE3F}"/>
              </a:ext>
            </a:extLst>
          </p:cNvPr>
          <p:cNvSpPr txBox="1"/>
          <p:nvPr/>
        </p:nvSpPr>
        <p:spPr>
          <a:xfrm>
            <a:off x="920001" y="5996272"/>
            <a:ext cx="4580876" cy="55399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a:p>
            <a:pPr>
              <a:defRPr/>
            </a:pPr>
            <a:r>
              <a:rPr lang="en-US" sz="1000" i="1" dirty="0">
                <a:solidFill>
                  <a:srgbClr val="000000"/>
                </a:solidFill>
                <a:latin typeface="Arial" panose="020B0604020202020204" pitchFamily="34" charset="0"/>
                <a:cs typeface="Arial" panose="020B0604020202020204" pitchFamily="34" charset="0"/>
              </a:rPr>
              <a:t>*O</a:t>
            </a:r>
            <a:r>
              <a:rPr kumimoji="0" lang="en-US" sz="1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nly</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responses with 2% and higher are included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Text Placeholder 4">
            <a:extLst>
              <a:ext uri="{FF2B5EF4-FFF2-40B4-BE49-F238E27FC236}">
                <a16:creationId xmlns:a16="http://schemas.microsoft.com/office/drawing/2014/main" id="{B791E7AF-B07F-3D9C-DA66-C006ED2E47ED}"/>
              </a:ext>
            </a:extLst>
          </p:cNvPr>
          <p:cNvSpPr txBox="1">
            <a:spLocks/>
          </p:cNvSpPr>
          <p:nvPr/>
        </p:nvSpPr>
        <p:spPr>
          <a:xfrm>
            <a:off x="6514177" y="4259321"/>
            <a:ext cx="2629823" cy="2511790"/>
          </a:xfrm>
          <a:prstGeom prst="rect">
            <a:avLst/>
          </a:prstGeom>
        </p:spPr>
        <p:txBody>
          <a:bodyPr vert="horz" lIns="137160" tIns="45720" rIns="13716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Bottom Line</a:t>
            </a:r>
          </a:p>
          <a:p>
            <a:r>
              <a:rPr lang="en-US" dirty="0"/>
              <a:t>Consumers’ opinion on how the pandemic affected their </a:t>
            </a:r>
            <a:r>
              <a:rPr lang="en-US" dirty="0" err="1"/>
              <a:t>HireAbility</a:t>
            </a:r>
            <a:r>
              <a:rPr lang="en-US" dirty="0"/>
              <a:t> experience is split; most feel it had no impact or even benefited their experience, but consumers who benefit from in-person visits were worse off. </a:t>
            </a:r>
          </a:p>
        </p:txBody>
      </p:sp>
    </p:spTree>
    <p:extLst>
      <p:ext uri="{BB962C8B-B14F-4D97-AF65-F5344CB8AC3E}">
        <p14:creationId xmlns:p14="http://schemas.microsoft.com/office/powerpoint/2010/main" val="27839726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Remote01: When you met remotely how easy was it for you to meet with your counselor?</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Over three quarters (77%) of consumers say that meeting their counselor remotely was either very easy or somewhat easy. </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Working with their counselor in a remote environment was not difficult for the majority of </a:t>
            </a:r>
            <a:r>
              <a:rPr lang="en-US" dirty="0" err="1"/>
              <a:t>HireAbility</a:t>
            </a:r>
            <a:r>
              <a:rPr lang="en-US" dirty="0"/>
              <a:t> consumers. </a:t>
            </a:r>
          </a:p>
        </p:txBody>
      </p:sp>
      <p:graphicFrame>
        <p:nvGraphicFramePr>
          <p:cNvPr id="6" name="Chart 5">
            <a:extLst>
              <a:ext uri="{FF2B5EF4-FFF2-40B4-BE49-F238E27FC236}">
                <a16:creationId xmlns:a16="http://schemas.microsoft.com/office/drawing/2014/main" id="{231E89D1-567D-C938-4E11-910F841E261E}"/>
              </a:ext>
            </a:extLst>
          </p:cNvPr>
          <p:cNvGraphicFramePr>
            <a:graphicFrameLocks/>
          </p:cNvGraphicFramePr>
          <p:nvPr>
            <p:extLst>
              <p:ext uri="{D42A27DB-BD31-4B8C-83A1-F6EECF244321}">
                <p14:modId xmlns:p14="http://schemas.microsoft.com/office/powerpoint/2010/main" val="2783450074"/>
              </p:ext>
            </p:extLst>
          </p:nvPr>
        </p:nvGraphicFramePr>
        <p:xfrm>
          <a:off x="213065" y="1020661"/>
          <a:ext cx="6001609" cy="5084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31936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Remote02: I plan to continue having routine meeting with my counselor remotely, even when I have the option to meet in-person.</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Almost two-thirds (63%) of consumers say they would like to continue routine remote meetings with their counselor. Compared to 18% who do not.</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b="1" u="sng" dirty="0"/>
              <a:t>Bottom Line</a:t>
            </a:r>
          </a:p>
          <a:p>
            <a:r>
              <a:rPr lang="en-US" dirty="0"/>
              <a:t>Most of consumers prefer to meet virtually or are indifferent when given the choice to meet with their counselor face-to-face or remotely. </a:t>
            </a:r>
          </a:p>
        </p:txBody>
      </p:sp>
      <p:graphicFrame>
        <p:nvGraphicFramePr>
          <p:cNvPr id="6" name="Chart 5">
            <a:extLst>
              <a:ext uri="{FF2B5EF4-FFF2-40B4-BE49-F238E27FC236}">
                <a16:creationId xmlns:a16="http://schemas.microsoft.com/office/drawing/2014/main" id="{CB02AA7D-6F03-94FF-308A-51C34954FBF0}"/>
              </a:ext>
            </a:extLst>
          </p:cNvPr>
          <p:cNvGraphicFramePr>
            <a:graphicFrameLocks/>
          </p:cNvGraphicFramePr>
          <p:nvPr>
            <p:extLst>
              <p:ext uri="{D42A27DB-BD31-4B8C-83A1-F6EECF244321}">
                <p14:modId xmlns:p14="http://schemas.microsoft.com/office/powerpoint/2010/main" val="4246936926"/>
              </p:ext>
            </p:extLst>
          </p:nvPr>
        </p:nvGraphicFramePr>
        <p:xfrm>
          <a:off x="216210" y="1189207"/>
          <a:ext cx="5998464" cy="5084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5047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0"/>
            <a:ext cx="5858142" cy="869099"/>
          </a:xfrm>
        </p:spPr>
        <p:txBody>
          <a:bodyPr>
            <a:normAutofit/>
          </a:bodyPr>
          <a:lstStyle/>
          <a:p>
            <a:r>
              <a:rPr lang="en-US" i="0" dirty="0">
                <a:latin typeface="Arial" panose="020B0604020202020204" pitchFamily="34" charset="0"/>
              </a:rPr>
              <a:t>Remote02a: Why do you not want to continue remote meetings with your counselor? </a:t>
            </a:r>
          </a:p>
          <a:p>
            <a:r>
              <a:rPr lang="en-US" i="0" dirty="0">
                <a:latin typeface="Arial" panose="020B0604020202020204" pitchFamily="34" charset="0"/>
              </a:rPr>
              <a:t>(% among those who report they do not want to continue meetings)</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3513" y="1154394"/>
            <a:ext cx="2629823" cy="2511790"/>
          </a:xfrm>
        </p:spPr>
        <p:txBody>
          <a:bodyPr>
            <a:normAutofit/>
          </a:bodyPr>
          <a:lstStyle/>
          <a:p>
            <a:r>
              <a:rPr lang="en-US" dirty="0"/>
              <a:t>Among those who do not plan to continue remote meetings, over half (58%) say they prefer face-to-face contact with their counselor, while  12% say they would like the option of meeting both in-person and online.</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a:xfrm>
            <a:off x="6514177" y="3666184"/>
            <a:ext cx="2629823" cy="2607087"/>
          </a:xfrm>
        </p:spPr>
        <p:txBody>
          <a:bodyPr/>
          <a:lstStyle/>
          <a:p>
            <a:r>
              <a:rPr lang="en-US" dirty="0"/>
              <a:t>Bottom Line</a:t>
            </a:r>
          </a:p>
          <a:p>
            <a:r>
              <a:rPr lang="en-US" dirty="0"/>
              <a:t>Consumers who do not want to continue with remote meetings would prefer to meet in person or have the option of hybrid meetings. </a:t>
            </a:r>
          </a:p>
        </p:txBody>
      </p:sp>
      <p:graphicFrame>
        <p:nvGraphicFramePr>
          <p:cNvPr id="7" name="Table 6">
            <a:extLst>
              <a:ext uri="{FF2B5EF4-FFF2-40B4-BE49-F238E27FC236}">
                <a16:creationId xmlns:a16="http://schemas.microsoft.com/office/drawing/2014/main" id="{57D47F54-6DE1-D87F-413C-1ECD54888ABA}"/>
              </a:ext>
            </a:extLst>
          </p:cNvPr>
          <p:cNvGraphicFramePr>
            <a:graphicFrameLocks noGrp="1"/>
          </p:cNvGraphicFramePr>
          <p:nvPr>
            <p:extLst>
              <p:ext uri="{D42A27DB-BD31-4B8C-83A1-F6EECF244321}">
                <p14:modId xmlns:p14="http://schemas.microsoft.com/office/powerpoint/2010/main" val="3488071014"/>
              </p:ext>
            </p:extLst>
          </p:nvPr>
        </p:nvGraphicFramePr>
        <p:xfrm>
          <a:off x="1000490" y="1519114"/>
          <a:ext cx="4570225" cy="4395553"/>
        </p:xfrm>
        <a:graphic>
          <a:graphicData uri="http://schemas.openxmlformats.org/drawingml/2006/table">
            <a:tbl>
              <a:tblPr firstRow="1" bandRow="1">
                <a:tableStyleId>{5C22544A-7EE6-4342-B048-85BDC9FD1C3A}</a:tableStyleId>
              </a:tblPr>
              <a:tblGrid>
                <a:gridCol w="3568532">
                  <a:extLst>
                    <a:ext uri="{9D8B030D-6E8A-4147-A177-3AD203B41FA5}">
                      <a16:colId xmlns:a16="http://schemas.microsoft.com/office/drawing/2014/main" val="2193554497"/>
                    </a:ext>
                  </a:extLst>
                </a:gridCol>
                <a:gridCol w="1001693">
                  <a:extLst>
                    <a:ext uri="{9D8B030D-6E8A-4147-A177-3AD203B41FA5}">
                      <a16:colId xmlns:a16="http://schemas.microsoft.com/office/drawing/2014/main" val="28633466"/>
                    </a:ext>
                  </a:extLst>
                </a:gridCol>
              </a:tblGrid>
              <a:tr h="576969">
                <a:tc>
                  <a:txBody>
                    <a:bodyPr/>
                    <a:lstStyle/>
                    <a:p>
                      <a:pPr algn="l" fontAlgn="b"/>
                      <a:r>
                        <a:rPr lang="en-US" sz="1200" u="none" strike="noStrike" dirty="0">
                          <a:effectLst/>
                          <a:latin typeface="Arial" panose="020B0604020202020204" pitchFamily="34" charset="0"/>
                          <a:cs typeface="Arial" panose="020B0604020202020204" pitchFamily="34" charset="0"/>
                        </a:rPr>
                        <a:t>Response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01046481"/>
                  </a:ext>
                </a:extLst>
              </a:tr>
              <a:tr h="477323">
                <a:tc>
                  <a:txBody>
                    <a:bodyPr/>
                    <a:lstStyle/>
                    <a:p>
                      <a:pPr algn="l" fontAlgn="ctr"/>
                      <a:r>
                        <a:rPr lang="en-US" sz="1200" u="none" strike="noStrike" dirty="0">
                          <a:effectLst/>
                          <a:latin typeface="Arial" panose="020B0604020202020204" pitchFamily="34" charset="0"/>
                          <a:cs typeface="Arial" panose="020B0604020202020204" pitchFamily="34" charset="0"/>
                        </a:rPr>
                        <a:t>Prefer to meet in person/Face-to-face contact</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58%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37067089"/>
                  </a:ext>
                </a:extLst>
              </a:tr>
              <a:tr h="47732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I like both in office &amp; online meetings	</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12%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7581578"/>
                  </a:ext>
                </a:extLst>
              </a:tr>
              <a:tr h="477323">
                <a:tc>
                  <a:txBody>
                    <a:bodyPr/>
                    <a:lstStyle/>
                    <a:p>
                      <a:pPr algn="l" fontAlgn="ctr"/>
                      <a:r>
                        <a:rPr lang="en-US" sz="1200" u="none" strike="noStrike" dirty="0">
                          <a:effectLst/>
                          <a:latin typeface="Arial" panose="020B0604020202020204" pitchFamily="34" charset="0"/>
                          <a:cs typeface="Arial" panose="020B0604020202020204" pitchFamily="34" charset="0"/>
                        </a:rPr>
                        <a:t>Prefer remote - method of meetings doesn't matter</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36276308"/>
                  </a:ext>
                </a:extLst>
              </a:tr>
              <a:tr h="477323">
                <a:tc>
                  <a:txBody>
                    <a:bodyPr/>
                    <a:lstStyle/>
                    <a:p>
                      <a:pPr algn="l" fontAlgn="ctr"/>
                      <a:r>
                        <a:rPr lang="en-US" sz="1200" u="none" strike="noStrike" dirty="0">
                          <a:effectLst/>
                          <a:latin typeface="Arial" panose="020B0604020202020204" pitchFamily="34" charset="0"/>
                          <a:cs typeface="Arial" panose="020B0604020202020204" pitchFamily="34" charset="0"/>
                        </a:rPr>
                        <a:t>Services stopped before given the option</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593479906"/>
                  </a:ext>
                </a:extLst>
              </a:tr>
              <a:tr h="47732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Remote services didn't help me (General)</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008994421"/>
                  </a:ext>
                </a:extLst>
              </a:tr>
              <a:tr h="47732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Other</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5%</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946521475"/>
                  </a:ext>
                </a:extLst>
              </a:tr>
              <a:tr h="47732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No opinion</a:t>
                      </a: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13%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55849751"/>
                  </a:ext>
                </a:extLst>
              </a:tr>
              <a:tr h="477323">
                <a:tc>
                  <a:txBody>
                    <a:bodyPr/>
                    <a:lstStyle/>
                    <a:p>
                      <a:pPr algn="l" fontAlgn="ctr"/>
                      <a:r>
                        <a:rPr lang="en-US" sz="1200" b="0" i="0" u="none" strike="noStrike" dirty="0">
                          <a:solidFill>
                            <a:srgbClr val="000000"/>
                          </a:solidFill>
                          <a:effectLst/>
                          <a:latin typeface="Arial" panose="020B0604020202020204" pitchFamily="34" charset="0"/>
                          <a:cs typeface="Arial" panose="020B0604020202020204" pitchFamily="34" charset="0"/>
                        </a:rPr>
                        <a:t>Not sure</a:t>
                      </a:r>
                    </a:p>
                  </a:txBody>
                  <a:tcPr marL="7620" marR="7620" marT="7620"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p>
                  </a:txBody>
                  <a:tcPr marL="7620" marR="7620" marT="7620" marB="0" anchor="ctr"/>
                </a:tc>
                <a:extLst>
                  <a:ext uri="{0D108BD9-81ED-4DB2-BD59-A6C34878D82A}">
                    <a16:rowId xmlns:a16="http://schemas.microsoft.com/office/drawing/2014/main" val="2243288825"/>
                  </a:ext>
                </a:extLst>
              </a:tr>
            </a:tbl>
          </a:graphicData>
        </a:graphic>
      </p:graphicFrame>
    </p:spTree>
    <p:extLst>
      <p:ext uri="{BB962C8B-B14F-4D97-AF65-F5344CB8AC3E}">
        <p14:creationId xmlns:p14="http://schemas.microsoft.com/office/powerpoint/2010/main" val="7396736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Employment and Job Satisfaction</a:t>
            </a:r>
          </a:p>
        </p:txBody>
      </p:sp>
    </p:spTree>
    <p:extLst>
      <p:ext uri="{BB962C8B-B14F-4D97-AF65-F5344CB8AC3E}">
        <p14:creationId xmlns:p14="http://schemas.microsoft.com/office/powerpoint/2010/main" val="30907193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1"/>
            <a:ext cx="5858142" cy="609600"/>
          </a:xfrm>
        </p:spPr>
        <p:txBody>
          <a:bodyPr>
            <a:normAutofit/>
          </a:bodyPr>
          <a:lstStyle/>
          <a:p>
            <a:r>
              <a:rPr lang="en-US" i="0" dirty="0">
                <a:latin typeface="Arial" panose="020B0604020202020204" pitchFamily="34" charset="0"/>
              </a:rPr>
              <a:t>Empstatus1: These last few questions ask about what you are currently doing. Are you currently...</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3513" y="1139163"/>
            <a:ext cx="2629823" cy="2246927"/>
          </a:xfrm>
        </p:spPr>
        <p:txBody>
          <a:bodyPr/>
          <a:lstStyle/>
          <a:p>
            <a:r>
              <a:rPr lang="en-US" dirty="0"/>
              <a:t>Almost two-thirds (63%) of consumers are working full or part time and one-quarter (24%) are actively looking for employment or receiving training or education (22%). </a:t>
            </a:r>
          </a:p>
        </p:txBody>
      </p:sp>
      <p:graphicFrame>
        <p:nvGraphicFramePr>
          <p:cNvPr id="6" name="Table 5">
            <a:extLst>
              <a:ext uri="{FF2B5EF4-FFF2-40B4-BE49-F238E27FC236}">
                <a16:creationId xmlns:a16="http://schemas.microsoft.com/office/drawing/2014/main" id="{95C1AA59-5DBC-53D1-AFAC-67F4FEB1F2ED}"/>
              </a:ext>
            </a:extLst>
          </p:cNvPr>
          <p:cNvGraphicFramePr>
            <a:graphicFrameLocks noGrp="1"/>
          </p:cNvGraphicFramePr>
          <p:nvPr>
            <p:extLst>
              <p:ext uri="{D42A27DB-BD31-4B8C-83A1-F6EECF244321}">
                <p14:modId xmlns:p14="http://schemas.microsoft.com/office/powerpoint/2010/main" val="1831348265"/>
              </p:ext>
            </p:extLst>
          </p:nvPr>
        </p:nvGraphicFramePr>
        <p:xfrm>
          <a:off x="953882" y="1213191"/>
          <a:ext cx="4562997" cy="4620122"/>
        </p:xfrm>
        <a:graphic>
          <a:graphicData uri="http://schemas.openxmlformats.org/drawingml/2006/table">
            <a:tbl>
              <a:tblPr firstRow="1" bandRow="1">
                <a:tableStyleId>{5C22544A-7EE6-4342-B048-85BDC9FD1C3A}</a:tableStyleId>
              </a:tblPr>
              <a:tblGrid>
                <a:gridCol w="3562888">
                  <a:extLst>
                    <a:ext uri="{9D8B030D-6E8A-4147-A177-3AD203B41FA5}">
                      <a16:colId xmlns:a16="http://schemas.microsoft.com/office/drawing/2014/main" val="2193554497"/>
                    </a:ext>
                  </a:extLst>
                </a:gridCol>
                <a:gridCol w="1000109">
                  <a:extLst>
                    <a:ext uri="{9D8B030D-6E8A-4147-A177-3AD203B41FA5}">
                      <a16:colId xmlns:a16="http://schemas.microsoft.com/office/drawing/2014/main" val="28633466"/>
                    </a:ext>
                  </a:extLst>
                </a:gridCol>
              </a:tblGrid>
              <a:tr h="432596">
                <a:tc>
                  <a:txBody>
                    <a:bodyPr/>
                    <a:lstStyle/>
                    <a:p>
                      <a:pPr algn="l" fontAlgn="b"/>
                      <a:r>
                        <a:rPr lang="en-US" sz="1200" u="none" strike="noStrike" dirty="0">
                          <a:effectLst/>
                          <a:latin typeface="Arial" panose="020B0604020202020204" pitchFamily="34" charset="0"/>
                          <a:cs typeface="Arial" panose="020B0604020202020204" pitchFamily="34" charset="0"/>
                        </a:rPr>
                        <a:t>Response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01046481"/>
                  </a:ext>
                </a:extLst>
              </a:tr>
              <a:tr h="598218">
                <a:tc>
                  <a:txBody>
                    <a:bodyPr/>
                    <a:lstStyle/>
                    <a:p>
                      <a:pPr algn="l" fontAlgn="ctr"/>
                      <a:r>
                        <a:rPr lang="en-US" sz="1200" u="none" strike="noStrike" dirty="0">
                          <a:effectLst/>
                          <a:latin typeface="Arial" panose="020B0604020202020204" pitchFamily="34" charset="0"/>
                          <a:cs typeface="Arial" panose="020B0604020202020204" pitchFamily="34" charset="0"/>
                        </a:rPr>
                        <a:t>Working full time, that is, more than 35 hours per week</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33%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37067089"/>
                  </a:ext>
                </a:extLst>
              </a:tr>
              <a:tr h="598218">
                <a:tc>
                  <a:txBody>
                    <a:bodyPr/>
                    <a:lstStyle/>
                    <a:p>
                      <a:pPr algn="l" fontAlgn="ctr"/>
                      <a:r>
                        <a:rPr lang="en-US" sz="1200" u="none" strike="noStrike" dirty="0">
                          <a:effectLst/>
                          <a:latin typeface="Arial" panose="020B0604020202020204" pitchFamily="34" charset="0"/>
                          <a:cs typeface="Arial" panose="020B0604020202020204" pitchFamily="34" charset="0"/>
                        </a:rPr>
                        <a:t>Working part time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30%</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87581578"/>
                  </a:ext>
                </a:extLst>
              </a:tr>
              <a:tr h="598218">
                <a:tc>
                  <a:txBody>
                    <a:bodyPr/>
                    <a:lstStyle/>
                    <a:p>
                      <a:pPr algn="l" fontAlgn="ctr"/>
                      <a:r>
                        <a:rPr lang="en-US" sz="1200" u="none" strike="noStrike" dirty="0">
                          <a:effectLst/>
                          <a:latin typeface="Arial" panose="020B0604020202020204" pitchFamily="34" charset="0"/>
                          <a:cs typeface="Arial" panose="020B0604020202020204" pitchFamily="34" charset="0"/>
                        </a:rPr>
                        <a:t>Currently looking for a job</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24%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736276308"/>
                  </a:ext>
                </a:extLst>
              </a:tr>
              <a:tr h="598218">
                <a:tc>
                  <a:txBody>
                    <a:bodyPr/>
                    <a:lstStyle/>
                    <a:p>
                      <a:pPr algn="l" fontAlgn="ctr"/>
                      <a:r>
                        <a:rPr lang="en-US" sz="1200" u="none" strike="noStrike" dirty="0">
                          <a:effectLst/>
                          <a:latin typeface="Arial" panose="020B0604020202020204" pitchFamily="34" charset="0"/>
                          <a:cs typeface="Arial" panose="020B0604020202020204" pitchFamily="34" charset="0"/>
                        </a:rPr>
                        <a:t>In school or receiving job training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22%</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1593479906"/>
                  </a:ext>
                </a:extLst>
              </a:tr>
              <a:tr h="598218">
                <a:tc>
                  <a:txBody>
                    <a:bodyPr/>
                    <a:lstStyle/>
                    <a:p>
                      <a:pPr algn="l" fontAlgn="ctr"/>
                      <a:r>
                        <a:rPr lang="en-US" sz="1200" u="none" strike="noStrike" dirty="0">
                          <a:effectLst/>
                          <a:latin typeface="Arial" panose="020B0604020202020204" pitchFamily="34" charset="0"/>
                          <a:cs typeface="Arial" panose="020B0604020202020204" pitchFamily="34" charset="0"/>
                        </a:rPr>
                        <a:t>Keeping house</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18%</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008994421"/>
                  </a:ext>
                </a:extLst>
              </a:tr>
              <a:tr h="598218">
                <a:tc>
                  <a:txBody>
                    <a:bodyPr/>
                    <a:lstStyle/>
                    <a:p>
                      <a:pPr algn="l" fontAlgn="ctr"/>
                      <a:r>
                        <a:rPr lang="en-US" sz="1200" u="none" strike="noStrike" dirty="0">
                          <a:effectLst/>
                          <a:latin typeface="Arial" panose="020B0604020202020204" pitchFamily="34" charset="0"/>
                          <a:cs typeface="Arial" panose="020B0604020202020204" pitchFamily="34" charset="0"/>
                        </a:rPr>
                        <a:t>Currently unable to work</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13%</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946521475"/>
                  </a:ext>
                </a:extLst>
              </a:tr>
              <a:tr h="598218">
                <a:tc>
                  <a:txBody>
                    <a:bodyPr/>
                    <a:lstStyle/>
                    <a:p>
                      <a:pPr algn="l" fontAlgn="ctr"/>
                      <a:r>
                        <a:rPr lang="en-US" sz="1200" u="none" strike="noStrike" dirty="0">
                          <a:effectLst/>
                          <a:latin typeface="Arial" panose="020B0604020202020204" pitchFamily="34" charset="0"/>
                          <a:cs typeface="Arial" panose="020B0604020202020204" pitchFamily="34" charset="0"/>
                        </a:rPr>
                        <a:t>Volunteering</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14%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2555849751"/>
                  </a:ext>
                </a:extLst>
              </a:tr>
            </a:tbl>
          </a:graphicData>
        </a:graphic>
      </p:graphicFrame>
    </p:spTree>
    <p:extLst>
      <p:ext uri="{BB962C8B-B14F-4D97-AF65-F5344CB8AC3E}">
        <p14:creationId xmlns:p14="http://schemas.microsoft.com/office/powerpoint/2010/main" val="10791752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0"/>
            <a:ext cx="5858142" cy="743333"/>
          </a:xfrm>
        </p:spPr>
        <p:txBody>
          <a:bodyPr>
            <a:noAutofit/>
          </a:bodyPr>
          <a:lstStyle/>
          <a:p>
            <a:r>
              <a:rPr lang="en-US" i="0" dirty="0" err="1">
                <a:latin typeface="Arial" panose="020B0604020202020204" pitchFamily="34" charset="0"/>
              </a:rPr>
              <a:t>JobSat</a:t>
            </a:r>
            <a:r>
              <a:rPr lang="en-US" i="0" dirty="0">
                <a:latin typeface="Arial" panose="020B0604020202020204" pitchFamily="34" charset="0"/>
              </a:rPr>
              <a:t>: Thinking about your current job, how satisfied are you with what you are doing? (% very satisfied, satisfied)</a:t>
            </a:r>
          </a:p>
          <a:p>
            <a:r>
              <a:rPr lang="en-US" i="0" dirty="0">
                <a:latin typeface="Arial" panose="020B0604020202020204" pitchFamily="34" charset="0"/>
              </a:rPr>
              <a:t>(% among those currently employed)</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Down 14 percentage points since 2019, 75% of employed consumers are satisfied with their current employment. This is the lowest level since the survey began in 2003.</a:t>
            </a:r>
          </a:p>
        </p:txBody>
      </p:sp>
      <p:sp>
        <p:nvSpPr>
          <p:cNvPr id="5" name="Text Placeholder 4">
            <a:extLst>
              <a:ext uri="{FF2B5EF4-FFF2-40B4-BE49-F238E27FC236}">
                <a16:creationId xmlns:a16="http://schemas.microsoft.com/office/drawing/2014/main" id="{50630552-35DF-400E-9332-0DDCD61ECDE4}"/>
              </a:ext>
            </a:extLst>
          </p:cNvPr>
          <p:cNvSpPr>
            <a:spLocks noGrp="1"/>
          </p:cNvSpPr>
          <p:nvPr>
            <p:ph type="body" sz="quarter" idx="14"/>
          </p:nvPr>
        </p:nvSpPr>
        <p:spPr/>
        <p:txBody>
          <a:bodyPr/>
          <a:lstStyle/>
          <a:p>
            <a:r>
              <a:rPr lang="en-US" dirty="0"/>
              <a:t>Bottom Line</a:t>
            </a:r>
          </a:p>
          <a:p>
            <a:r>
              <a:rPr lang="en-US" dirty="0"/>
              <a:t>Job satisfaction is at an all-time low among HireAbility consumers. This is reflected in results in other states’ VR programs.</a:t>
            </a:r>
          </a:p>
        </p:txBody>
      </p:sp>
      <p:graphicFrame>
        <p:nvGraphicFramePr>
          <p:cNvPr id="7" name="Chart 6">
            <a:extLst>
              <a:ext uri="{FF2B5EF4-FFF2-40B4-BE49-F238E27FC236}">
                <a16:creationId xmlns:a16="http://schemas.microsoft.com/office/drawing/2014/main" id="{4DC5730B-7C8A-8FBE-1702-835516CB4E22}"/>
              </a:ext>
            </a:extLst>
          </p:cNvPr>
          <p:cNvGraphicFramePr>
            <a:graphicFrameLocks noGrp="1"/>
          </p:cNvGraphicFramePr>
          <p:nvPr>
            <p:extLst>
              <p:ext uri="{D42A27DB-BD31-4B8C-83A1-F6EECF244321}">
                <p14:modId xmlns:p14="http://schemas.microsoft.com/office/powerpoint/2010/main" val="2668995670"/>
              </p:ext>
            </p:extLst>
          </p:nvPr>
        </p:nvGraphicFramePr>
        <p:xfrm>
          <a:off x="243642" y="1187445"/>
          <a:ext cx="5971032" cy="51480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3999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EB371-A762-4D72-823E-CE59C6F88A55}"/>
              </a:ext>
            </a:extLst>
          </p:cNvPr>
          <p:cNvSpPr>
            <a:spLocks noGrp="1"/>
          </p:cNvSpPr>
          <p:nvPr>
            <p:ph type="title"/>
          </p:nvPr>
        </p:nvSpPr>
        <p:spPr/>
        <p:txBody>
          <a:bodyPr>
            <a:normAutofit/>
          </a:bodyPr>
          <a:lstStyle/>
          <a:p>
            <a:r>
              <a:rPr lang="en-US" sz="2400" dirty="0">
                <a:latin typeface="Arial" panose="020B0604020202020204" pitchFamily="34" charset="0"/>
              </a:rPr>
              <a:t>Response Rates</a:t>
            </a:r>
          </a:p>
        </p:txBody>
      </p:sp>
      <p:graphicFrame>
        <p:nvGraphicFramePr>
          <p:cNvPr id="3" name="Table 2">
            <a:extLst>
              <a:ext uri="{FF2B5EF4-FFF2-40B4-BE49-F238E27FC236}">
                <a16:creationId xmlns:a16="http://schemas.microsoft.com/office/drawing/2014/main" id="{11D962F6-6589-4875-921B-15F193AC3997}"/>
              </a:ext>
            </a:extLst>
          </p:cNvPr>
          <p:cNvGraphicFramePr>
            <a:graphicFrameLocks noGrp="1"/>
          </p:cNvGraphicFramePr>
          <p:nvPr>
            <p:extLst>
              <p:ext uri="{D42A27DB-BD31-4B8C-83A1-F6EECF244321}">
                <p14:modId xmlns:p14="http://schemas.microsoft.com/office/powerpoint/2010/main" val="3032462986"/>
              </p:ext>
            </p:extLst>
          </p:nvPr>
        </p:nvGraphicFramePr>
        <p:xfrm>
          <a:off x="1372999" y="1053051"/>
          <a:ext cx="6096000" cy="2034096"/>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28069221"/>
                    </a:ext>
                  </a:extLst>
                </a:gridCol>
                <a:gridCol w="3048000">
                  <a:extLst>
                    <a:ext uri="{9D8B030D-6E8A-4147-A177-3AD203B41FA5}">
                      <a16:colId xmlns:a16="http://schemas.microsoft.com/office/drawing/2014/main" val="3423557576"/>
                    </a:ext>
                  </a:extLst>
                </a:gridCol>
              </a:tblGrid>
              <a:tr h="508524">
                <a:tc>
                  <a:txBody>
                    <a:bodyPr/>
                    <a:lstStyle/>
                    <a:p>
                      <a:endParaRPr lang="en-US" dirty="0"/>
                    </a:p>
                  </a:txBody>
                  <a:tcPr/>
                </a:tc>
                <a:tc>
                  <a:txBody>
                    <a:bodyPr/>
                    <a:lstStyle/>
                    <a:p>
                      <a:pPr algn="ctr"/>
                      <a:r>
                        <a:rPr lang="en-US" dirty="0"/>
                        <a:t>%</a:t>
                      </a:r>
                    </a:p>
                  </a:txBody>
                  <a:tcPr anchor="ctr"/>
                </a:tc>
                <a:extLst>
                  <a:ext uri="{0D108BD9-81ED-4DB2-BD59-A6C34878D82A}">
                    <a16:rowId xmlns:a16="http://schemas.microsoft.com/office/drawing/2014/main" val="1693517797"/>
                  </a:ext>
                </a:extLst>
              </a:tr>
              <a:tr h="508524">
                <a:tc>
                  <a:txBody>
                    <a:bodyPr/>
                    <a:lstStyle/>
                    <a:p>
                      <a:r>
                        <a:rPr lang="en-US" dirty="0">
                          <a:latin typeface="Arial" panose="020B0604020202020204" pitchFamily="34" charset="0"/>
                          <a:cs typeface="Arial" panose="020B0604020202020204" pitchFamily="34" charset="0"/>
                        </a:rPr>
                        <a:t>AAPOR Response Rate 3</a:t>
                      </a:r>
                    </a:p>
                  </a:txBody>
                  <a:tcPr anchor="ctr"/>
                </a:tc>
                <a:tc>
                  <a:txBody>
                    <a:bodyPr/>
                    <a:lstStyle/>
                    <a:p>
                      <a:pPr algn="ctr"/>
                      <a:r>
                        <a:rPr lang="en-US" dirty="0">
                          <a:latin typeface="Arial" panose="020B0604020202020204" pitchFamily="34" charset="0"/>
                          <a:cs typeface="Arial" panose="020B0604020202020204" pitchFamily="34" charset="0"/>
                        </a:rPr>
                        <a:t>29.2%</a:t>
                      </a:r>
                    </a:p>
                  </a:txBody>
                  <a:tcPr anchor="ctr"/>
                </a:tc>
                <a:extLst>
                  <a:ext uri="{0D108BD9-81ED-4DB2-BD59-A6C34878D82A}">
                    <a16:rowId xmlns:a16="http://schemas.microsoft.com/office/drawing/2014/main" val="1974835380"/>
                  </a:ext>
                </a:extLst>
              </a:tr>
              <a:tr h="508524">
                <a:tc>
                  <a:txBody>
                    <a:bodyPr/>
                    <a:lstStyle/>
                    <a:p>
                      <a:r>
                        <a:rPr lang="en-US" dirty="0">
                          <a:latin typeface="Arial" panose="020B0604020202020204" pitchFamily="34" charset="0"/>
                          <a:cs typeface="Arial" panose="020B0604020202020204" pitchFamily="34" charset="0"/>
                        </a:rPr>
                        <a:t>AAPOR Cooperation Rate 3</a:t>
                      </a:r>
                    </a:p>
                  </a:txBody>
                  <a:tcPr anchor="ctr">
                    <a:solidFill>
                      <a:schemeClr val="bg1">
                        <a:lumMod val="95000"/>
                      </a:schemeClr>
                    </a:solidFill>
                  </a:tcPr>
                </a:tc>
                <a:tc>
                  <a:txBody>
                    <a:bodyPr/>
                    <a:lstStyle/>
                    <a:p>
                      <a:pPr algn="ctr"/>
                      <a:r>
                        <a:rPr lang="en-US" dirty="0">
                          <a:latin typeface="Arial" panose="020B0604020202020204" pitchFamily="34" charset="0"/>
                          <a:cs typeface="Arial" panose="020B0604020202020204" pitchFamily="34" charset="0"/>
                        </a:rPr>
                        <a:t>78.6%</a:t>
                      </a:r>
                    </a:p>
                  </a:txBody>
                  <a:tcPr anchor="ctr">
                    <a:solidFill>
                      <a:schemeClr val="bg1">
                        <a:lumMod val="95000"/>
                      </a:schemeClr>
                    </a:solidFill>
                  </a:tcPr>
                </a:tc>
                <a:extLst>
                  <a:ext uri="{0D108BD9-81ED-4DB2-BD59-A6C34878D82A}">
                    <a16:rowId xmlns:a16="http://schemas.microsoft.com/office/drawing/2014/main" val="3460976274"/>
                  </a:ext>
                </a:extLst>
              </a:tr>
              <a:tr h="508524">
                <a:tc>
                  <a:txBody>
                    <a:bodyPr/>
                    <a:lstStyle/>
                    <a:p>
                      <a:r>
                        <a:rPr lang="en-US" dirty="0">
                          <a:latin typeface="Arial" panose="020B0604020202020204" pitchFamily="34" charset="0"/>
                          <a:cs typeface="Arial" panose="020B0604020202020204" pitchFamily="34" charset="0"/>
                        </a:rPr>
                        <a:t>AAOPR Refusal Rate 1</a:t>
                      </a:r>
                    </a:p>
                  </a:txBody>
                  <a:tcPr anchor="ctr"/>
                </a:tc>
                <a:tc>
                  <a:txBody>
                    <a:bodyPr/>
                    <a:lstStyle/>
                    <a:p>
                      <a:pPr algn="ctr"/>
                      <a:r>
                        <a:rPr lang="en-US" dirty="0">
                          <a:latin typeface="Arial" panose="020B0604020202020204" pitchFamily="34" charset="0"/>
                          <a:cs typeface="Arial" panose="020B0604020202020204" pitchFamily="34" charset="0"/>
                        </a:rPr>
                        <a:t>11.3%</a:t>
                      </a:r>
                    </a:p>
                  </a:txBody>
                  <a:tcPr anchor="ctr"/>
                </a:tc>
                <a:extLst>
                  <a:ext uri="{0D108BD9-81ED-4DB2-BD59-A6C34878D82A}">
                    <a16:rowId xmlns:a16="http://schemas.microsoft.com/office/drawing/2014/main" val="4010840558"/>
                  </a:ext>
                </a:extLst>
              </a:tr>
            </a:tbl>
          </a:graphicData>
        </a:graphic>
      </p:graphicFrame>
      <p:sp>
        <p:nvSpPr>
          <p:cNvPr id="4" name="Rectangle 3">
            <a:extLst>
              <a:ext uri="{FF2B5EF4-FFF2-40B4-BE49-F238E27FC236}">
                <a16:creationId xmlns:a16="http://schemas.microsoft.com/office/drawing/2014/main" id="{EDB03C87-BC12-4CD3-92FC-EB0334A3B0AD}"/>
              </a:ext>
            </a:extLst>
          </p:cNvPr>
          <p:cNvSpPr/>
          <p:nvPr/>
        </p:nvSpPr>
        <p:spPr>
          <a:xfrm>
            <a:off x="191899" y="3243743"/>
            <a:ext cx="8458199" cy="2677656"/>
          </a:xfrm>
          <a:prstGeom prst="rect">
            <a:avLst/>
          </a:prstGeom>
        </p:spPr>
        <p:txBody>
          <a:bodyPr wrap="square">
            <a:spAutoFit/>
          </a:bodyPr>
          <a:lstStyle/>
          <a:p>
            <a:r>
              <a:rPr lang="en-US" sz="1400" b="1" u="sng" dirty="0">
                <a:latin typeface="Arial" panose="020B0604020202020204" pitchFamily="34" charset="0"/>
                <a:cs typeface="Arial" panose="020B0604020202020204" pitchFamily="34" charset="0"/>
              </a:rPr>
              <a:t>AAPOR</a:t>
            </a:r>
            <a:r>
              <a:rPr lang="en-US" sz="1400" b="1" dirty="0">
                <a:latin typeface="Arial" panose="020B0604020202020204" pitchFamily="34" charset="0"/>
                <a:cs typeface="Arial" panose="020B0604020202020204" pitchFamily="34" charset="0"/>
              </a:rPr>
              <a:t> – The American Association for Public Opinion Research.</a:t>
            </a:r>
          </a:p>
          <a:p>
            <a:endParaRPr lang="en-US" sz="1400" b="1" u="sng"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Response Rate</a:t>
            </a:r>
            <a:r>
              <a:rPr lang="en-US" sz="1400" b="1" dirty="0">
                <a:latin typeface="Arial" panose="020B0604020202020204" pitchFamily="34" charset="0"/>
                <a:cs typeface="Arial" panose="020B0604020202020204" pitchFamily="34" charset="0"/>
              </a:rPr>
              <a:t> – The response rate is the number of completed interviews divided by the number of eligible consumers in the sample. </a:t>
            </a:r>
          </a:p>
          <a:p>
            <a:endParaRPr lang="en-US" sz="1400" b="1"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Cooperation Rate</a:t>
            </a:r>
            <a:r>
              <a:rPr lang="en-US" sz="1400" b="1" dirty="0">
                <a:latin typeface="Arial" panose="020B0604020202020204" pitchFamily="34" charset="0"/>
                <a:cs typeface="Arial" panose="020B0604020202020204" pitchFamily="34" charset="0"/>
              </a:rPr>
              <a:t> – This represents the proportion of all consumers interviewed out of all eligible consumers ever contacted. That is, the percent of identified consumers that ended up completing the interview.</a:t>
            </a:r>
          </a:p>
          <a:p>
            <a:endParaRPr lang="en-US" sz="1400" b="1" dirty="0">
              <a:latin typeface="Arial" panose="020B0604020202020204" pitchFamily="34" charset="0"/>
              <a:cs typeface="Arial" panose="020B0604020202020204" pitchFamily="34" charset="0"/>
            </a:endParaRPr>
          </a:p>
          <a:p>
            <a:r>
              <a:rPr lang="en-US" sz="1400" b="1" u="sng" dirty="0">
                <a:latin typeface="Arial" panose="020B0604020202020204" pitchFamily="34" charset="0"/>
                <a:cs typeface="Arial" panose="020B0604020202020204" pitchFamily="34" charset="0"/>
              </a:rPr>
              <a:t>Refusal Rate</a:t>
            </a:r>
            <a:r>
              <a:rPr lang="en-US" sz="1400" b="1" dirty="0">
                <a:latin typeface="Arial" panose="020B0604020202020204" pitchFamily="34" charset="0"/>
                <a:cs typeface="Arial" panose="020B0604020202020204" pitchFamily="34" charset="0"/>
              </a:rPr>
              <a:t> – The refusal rate represents the proportion of all cases in which the consumer refused to be interviewed or broke off an interview out of all consumers that were contacted and spoken with.</a:t>
            </a:r>
          </a:p>
        </p:txBody>
      </p:sp>
    </p:spTree>
    <p:extLst>
      <p:ext uri="{BB962C8B-B14F-4D97-AF65-F5344CB8AC3E}">
        <p14:creationId xmlns:p14="http://schemas.microsoft.com/office/powerpoint/2010/main" val="30325015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0"/>
            <a:ext cx="5858142" cy="919900"/>
          </a:xfrm>
        </p:spPr>
        <p:txBody>
          <a:bodyPr>
            <a:noAutofit/>
          </a:bodyPr>
          <a:lstStyle/>
          <a:p>
            <a:r>
              <a:rPr lang="en-US" i="0" dirty="0" err="1">
                <a:latin typeface="Arial" panose="020B0604020202020204" pitchFamily="34" charset="0"/>
              </a:rPr>
              <a:t>JobSata</a:t>
            </a:r>
            <a:r>
              <a:rPr lang="en-US" i="0" dirty="0">
                <a:latin typeface="Arial" panose="020B0604020202020204" pitchFamily="34" charset="0"/>
              </a:rPr>
              <a:t>: Why are you not satisfied with your current job?</a:t>
            </a:r>
          </a:p>
          <a:p>
            <a:r>
              <a:rPr lang="en-US" i="0" dirty="0">
                <a:latin typeface="Arial" panose="020B0604020202020204" pitchFamily="34" charset="0"/>
              </a:rPr>
              <a:t>(% among those not satisfied with their employment)</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a:xfrm>
            <a:off x="6513513" y="1154394"/>
            <a:ext cx="2629823" cy="2528373"/>
          </a:xfrm>
        </p:spPr>
        <p:txBody>
          <a:bodyPr/>
          <a:lstStyle/>
          <a:p>
            <a:r>
              <a:rPr lang="en-US" dirty="0"/>
              <a:t>Among those who are not satisfied with their employment, a third (34%) are dissatisfied with certain aspects of the job, while 22% feel the job did not provide adequate benefits. </a:t>
            </a:r>
          </a:p>
        </p:txBody>
      </p:sp>
      <p:graphicFrame>
        <p:nvGraphicFramePr>
          <p:cNvPr id="7" name="Table 6">
            <a:extLst>
              <a:ext uri="{FF2B5EF4-FFF2-40B4-BE49-F238E27FC236}">
                <a16:creationId xmlns:a16="http://schemas.microsoft.com/office/drawing/2014/main" id="{6A359F70-625D-4320-E5FA-95FD9E5C2CB2}"/>
              </a:ext>
            </a:extLst>
          </p:cNvPr>
          <p:cNvGraphicFramePr>
            <a:graphicFrameLocks noGrp="1"/>
          </p:cNvGraphicFramePr>
          <p:nvPr>
            <p:extLst>
              <p:ext uri="{D42A27DB-BD31-4B8C-83A1-F6EECF244321}">
                <p14:modId xmlns:p14="http://schemas.microsoft.com/office/powerpoint/2010/main" val="3400291144"/>
              </p:ext>
            </p:extLst>
          </p:nvPr>
        </p:nvGraphicFramePr>
        <p:xfrm>
          <a:off x="694803" y="1200974"/>
          <a:ext cx="5181599" cy="4508944"/>
        </p:xfrm>
        <a:graphic>
          <a:graphicData uri="http://schemas.openxmlformats.org/drawingml/2006/table">
            <a:tbl>
              <a:tblPr firstRow="1" bandRow="1">
                <a:tableStyleId>{5C22544A-7EE6-4342-B048-85BDC9FD1C3A}</a:tableStyleId>
              </a:tblPr>
              <a:tblGrid>
                <a:gridCol w="4061254">
                  <a:extLst>
                    <a:ext uri="{9D8B030D-6E8A-4147-A177-3AD203B41FA5}">
                      <a16:colId xmlns:a16="http://schemas.microsoft.com/office/drawing/2014/main" val="340425800"/>
                    </a:ext>
                  </a:extLst>
                </a:gridCol>
                <a:gridCol w="1120345">
                  <a:extLst>
                    <a:ext uri="{9D8B030D-6E8A-4147-A177-3AD203B41FA5}">
                      <a16:colId xmlns:a16="http://schemas.microsoft.com/office/drawing/2014/main" val="171825534"/>
                    </a:ext>
                  </a:extLst>
                </a:gridCol>
              </a:tblGrid>
              <a:tr h="391144">
                <a:tc>
                  <a:txBody>
                    <a:bodyPr/>
                    <a:lstStyle/>
                    <a:p>
                      <a:pPr algn="l" fontAlgn="b"/>
                      <a:r>
                        <a:rPr lang="en-US" sz="1200" b="1" u="none" strike="noStrike" dirty="0">
                          <a:effectLst/>
                          <a:latin typeface="Arial" panose="020B0604020202020204" pitchFamily="34" charset="0"/>
                          <a:cs typeface="Arial" panose="020B0604020202020204" pitchFamily="34" charset="0"/>
                        </a:rPr>
                        <a:t>Response</a:t>
                      </a:r>
                      <a:endParaRPr lang="en-US" sz="12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ctr"/>
                      <a:r>
                        <a:rPr lang="en-US" sz="1200" b="1" u="none" strike="noStrike" dirty="0">
                          <a:effectLst/>
                          <a:latin typeface="Arial" panose="020B0604020202020204" pitchFamily="34" charset="0"/>
                          <a:cs typeface="Arial" panose="020B0604020202020204" pitchFamily="34" charset="0"/>
                        </a:rPr>
                        <a:t>%*</a:t>
                      </a:r>
                      <a:endParaRPr lang="en-US" sz="1100" b="1" i="0" u="none" strike="noStrike" dirty="0">
                        <a:solidFill>
                          <a:srgbClr val="FFFFFF"/>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a16="http://schemas.microsoft.com/office/drawing/2014/main" val="3701700787"/>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Dissatisfied with aspects or parts of job</a:t>
                      </a:r>
                    </a:p>
                  </a:txBody>
                  <a:tcPr marL="7620" marR="7620" marT="7620" marB="0" anchor="ct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34%</a:t>
                      </a:r>
                    </a:p>
                  </a:txBody>
                  <a:tcPr marL="7620" marR="7620" marT="7620" marB="0" anchor="ctr"/>
                </a:tc>
                <a:extLst>
                  <a:ext uri="{0D108BD9-81ED-4DB2-BD59-A6C34878D82A}">
                    <a16:rowId xmlns:a16="http://schemas.microsoft.com/office/drawing/2014/main" val="924548981"/>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Job does not provide benefits, does not provide good benefits</a:t>
                      </a:r>
                    </a:p>
                  </a:txBody>
                  <a:tcPr marL="7620" marR="7620" marT="7620" marB="0" anchor="ct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22%</a:t>
                      </a:r>
                    </a:p>
                  </a:txBody>
                  <a:tcPr marL="7620" marR="7620" marT="7620" marB="0" anchor="ctr"/>
                </a:tc>
                <a:extLst>
                  <a:ext uri="{0D108BD9-81ED-4DB2-BD59-A6C34878D82A}">
                    <a16:rowId xmlns:a16="http://schemas.microsoft.com/office/drawing/2014/main" val="675438431"/>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Too few hours</a:t>
                      </a:r>
                    </a:p>
                  </a:txBody>
                  <a:tcPr marL="7620" marR="7620" marT="7620" marB="0" anchor="ct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ctr"/>
                </a:tc>
                <a:extLst>
                  <a:ext uri="{0D108BD9-81ED-4DB2-BD59-A6C34878D82A}">
                    <a16:rowId xmlns:a16="http://schemas.microsoft.com/office/drawing/2014/main" val="3099999070"/>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Need a job aligned with skills, training</a:t>
                      </a:r>
                    </a:p>
                  </a:txBody>
                  <a:tcPr marL="7620" marR="7620" marT="7620" marB="0" anchor="ct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17%</a:t>
                      </a:r>
                    </a:p>
                  </a:txBody>
                  <a:tcPr marL="7620" marR="7620" marT="7620" marB="0" anchor="ctr"/>
                </a:tc>
                <a:extLst>
                  <a:ext uri="{0D108BD9-81ED-4DB2-BD59-A6C34878D82A}">
                    <a16:rowId xmlns:a16="http://schemas.microsoft.com/office/drawing/2014/main" val="1920080241"/>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Bored with job, been at job too long, burnt out, need change</a:t>
                      </a:r>
                    </a:p>
                  </a:txBody>
                  <a:tcPr marL="7620" marR="7620" marT="7620" marB="0" anchor="ct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16%</a:t>
                      </a:r>
                    </a:p>
                  </a:txBody>
                  <a:tcPr marL="7620" marR="7620" marT="7620" marB="0" anchor="ctr"/>
                </a:tc>
                <a:extLst>
                  <a:ext uri="{0D108BD9-81ED-4DB2-BD59-A6C34878D82A}">
                    <a16:rowId xmlns:a16="http://schemas.microsoft.com/office/drawing/2014/main" val="2261359059"/>
                  </a:ext>
                </a:extLst>
              </a:tr>
              <a:tr h="343150">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Not a career move, only temporary job</a:t>
                      </a:r>
                    </a:p>
                  </a:txBody>
                  <a:tcPr marL="7620" marR="7620" marT="7620"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15%</a:t>
                      </a:r>
                    </a:p>
                  </a:txBody>
                  <a:tcPr marL="7620" marR="7620" marT="7620" marB="0" anchor="ctr"/>
                </a:tc>
                <a:extLst>
                  <a:ext uri="{0D108BD9-81ED-4DB2-BD59-A6C34878D82A}">
                    <a16:rowId xmlns:a16="http://schemas.microsoft.com/office/drawing/2014/main" val="4061850870"/>
                  </a:ext>
                </a:extLst>
              </a:tr>
              <a:tr h="343150">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Unpleasant work environment</a:t>
                      </a:r>
                    </a:p>
                  </a:txBody>
                  <a:tcPr marL="7620" marR="7620" marT="7620"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13%</a:t>
                      </a:r>
                    </a:p>
                  </a:txBody>
                  <a:tcPr marL="7620" marR="7620" marT="7620" marB="0" anchor="ctr"/>
                </a:tc>
                <a:extLst>
                  <a:ext uri="{0D108BD9-81ED-4DB2-BD59-A6C34878D82A}">
                    <a16:rowId xmlns:a16="http://schemas.microsoft.com/office/drawing/2014/main" val="859057194"/>
                  </a:ext>
                </a:extLst>
              </a:tr>
              <a:tr h="343150">
                <a:tc>
                  <a:txBody>
                    <a:bodyPr/>
                    <a:lstStyle/>
                    <a:p>
                      <a:pPr algn="l" fontAlgn="ctr"/>
                      <a:r>
                        <a:rPr lang="en-US" sz="1100" b="0" i="0" u="none" strike="noStrike">
                          <a:solidFill>
                            <a:srgbClr val="000000"/>
                          </a:solidFill>
                          <a:effectLst/>
                          <a:latin typeface="Arial" panose="020B0604020202020204" pitchFamily="34" charset="0"/>
                          <a:cs typeface="Arial" panose="020B0604020202020204" pitchFamily="34" charset="0"/>
                        </a:rPr>
                        <a:t>Varying hours, unreliable hours, scheduling problem</a:t>
                      </a:r>
                    </a:p>
                  </a:txBody>
                  <a:tcPr marL="7620" marR="7620" marT="7620" marB="0" anchor="ctr"/>
                </a:tc>
                <a:tc>
                  <a:txBody>
                    <a:bodyPr/>
                    <a:lstStyle/>
                    <a:p>
                      <a:pPr algn="ctr" fontAlgn="ctr"/>
                      <a:r>
                        <a:rPr lang="en-US" sz="1100" b="0" i="0" u="none" strike="noStrike">
                          <a:solidFill>
                            <a:srgbClr val="000000"/>
                          </a:solidFill>
                          <a:effectLst/>
                          <a:latin typeface="Arial" panose="020B0604020202020204" pitchFamily="34" charset="0"/>
                          <a:cs typeface="Arial" panose="020B0604020202020204" pitchFamily="34" charset="0"/>
                        </a:rPr>
                        <a:t>12%</a:t>
                      </a:r>
                    </a:p>
                  </a:txBody>
                  <a:tcPr marL="7620" marR="7620" marT="7620" marB="0" anchor="ctr"/>
                </a:tc>
                <a:extLst>
                  <a:ext uri="{0D108BD9-81ED-4DB2-BD59-A6C34878D82A}">
                    <a16:rowId xmlns:a16="http://schemas.microsoft.com/office/drawing/2014/main" val="1347517248"/>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Low pay, does not meet financial need</a:t>
                      </a:r>
                    </a:p>
                  </a:txBody>
                  <a:tcPr marL="7620" marR="7620" marT="7620"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7%</a:t>
                      </a:r>
                    </a:p>
                  </a:txBody>
                  <a:tcPr marL="7620" marR="7620" marT="7620" marB="0" anchor="ctr"/>
                </a:tc>
                <a:extLst>
                  <a:ext uri="{0D108BD9-81ED-4DB2-BD59-A6C34878D82A}">
                    <a16:rowId xmlns:a16="http://schemas.microsoft.com/office/drawing/2014/main" val="2347753269"/>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Job is physically demanding</a:t>
                      </a:r>
                    </a:p>
                  </a:txBody>
                  <a:tcPr marL="7620" marR="7620" marT="7620"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958787893"/>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Dissatisfied with job, not what customer wanted</a:t>
                      </a:r>
                    </a:p>
                  </a:txBody>
                  <a:tcPr marL="7620" marR="7620" marT="7620"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5%</a:t>
                      </a:r>
                    </a:p>
                  </a:txBody>
                  <a:tcPr marL="7620" marR="7620" marT="7620" marB="0" anchor="ctr"/>
                </a:tc>
                <a:extLst>
                  <a:ext uri="{0D108BD9-81ED-4DB2-BD59-A6C34878D82A}">
                    <a16:rowId xmlns:a16="http://schemas.microsoft.com/office/drawing/2014/main" val="4169778032"/>
                  </a:ext>
                </a:extLst>
              </a:tr>
              <a:tr h="343150">
                <a:tc>
                  <a:txBody>
                    <a:bodyPr/>
                    <a:lstStyle/>
                    <a:p>
                      <a:pPr algn="l" fontAlgn="ctr"/>
                      <a:r>
                        <a:rPr lang="en-US" sz="1100" b="0" i="0" u="none" strike="noStrike" dirty="0">
                          <a:solidFill>
                            <a:srgbClr val="000000"/>
                          </a:solidFill>
                          <a:effectLst/>
                          <a:latin typeface="Arial" panose="020B0604020202020204" pitchFamily="34" charset="0"/>
                          <a:cs typeface="Arial" panose="020B0604020202020204" pitchFamily="34" charset="0"/>
                        </a:rPr>
                        <a:t>Other</a:t>
                      </a:r>
                    </a:p>
                  </a:txBody>
                  <a:tcPr marL="7620" marR="7620" marT="7620" marB="0" anchor="ctr"/>
                </a:tc>
                <a:tc>
                  <a:txBody>
                    <a:bodyPr/>
                    <a:lstStyle/>
                    <a:p>
                      <a:pPr algn="ctr" fontAlgn="ctr"/>
                      <a:r>
                        <a:rPr lang="en-US" sz="1100" b="0" i="0" u="none" strike="noStrike" dirty="0">
                          <a:solidFill>
                            <a:srgbClr val="000000"/>
                          </a:solidFill>
                          <a:effectLst/>
                          <a:latin typeface="Arial" panose="020B0604020202020204" pitchFamily="34" charset="0"/>
                          <a:cs typeface="Arial" panose="020B0604020202020204" pitchFamily="34" charset="0"/>
                        </a:rPr>
                        <a:t>12%</a:t>
                      </a:r>
                    </a:p>
                  </a:txBody>
                  <a:tcPr marL="7620" marR="7620" marT="7620" marB="0" anchor="ctr"/>
                </a:tc>
                <a:extLst>
                  <a:ext uri="{0D108BD9-81ED-4DB2-BD59-A6C34878D82A}">
                    <a16:rowId xmlns:a16="http://schemas.microsoft.com/office/drawing/2014/main" val="198833150"/>
                  </a:ext>
                </a:extLst>
              </a:tr>
            </a:tbl>
          </a:graphicData>
        </a:graphic>
      </p:graphicFrame>
      <p:sp>
        <p:nvSpPr>
          <p:cNvPr id="8" name="TextBox 7">
            <a:extLst>
              <a:ext uri="{FF2B5EF4-FFF2-40B4-BE49-F238E27FC236}">
                <a16:creationId xmlns:a16="http://schemas.microsoft.com/office/drawing/2014/main" id="{0EB9D9A0-6501-4246-EAEC-BD8D854C7A2B}"/>
              </a:ext>
            </a:extLst>
          </p:cNvPr>
          <p:cNvSpPr txBox="1"/>
          <p:nvPr/>
        </p:nvSpPr>
        <p:spPr>
          <a:xfrm>
            <a:off x="694803" y="5893626"/>
            <a:ext cx="4580876"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*Multiple responses accepted. Total may sum to more than 100%</a:t>
            </a:r>
          </a:p>
          <a:p>
            <a:pPr>
              <a:defRPr/>
            </a:pPr>
            <a:r>
              <a:rPr lang="en-US" sz="1000" i="1" dirty="0">
                <a:solidFill>
                  <a:srgbClr val="000000"/>
                </a:solidFill>
                <a:latin typeface="Arial" panose="020B0604020202020204" pitchFamily="34" charset="0"/>
                <a:cs typeface="Arial" panose="020B0604020202020204" pitchFamily="34" charset="0"/>
              </a:rPr>
              <a:t>*O</a:t>
            </a:r>
            <a:r>
              <a:rPr kumimoji="0" lang="en-US" sz="10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nly</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responses higher than 4% included</a:t>
            </a:r>
          </a:p>
        </p:txBody>
      </p:sp>
    </p:spTree>
    <p:extLst>
      <p:ext uri="{BB962C8B-B14F-4D97-AF65-F5344CB8AC3E}">
        <p14:creationId xmlns:p14="http://schemas.microsoft.com/office/powerpoint/2010/main" val="9732693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CB24A7-3CC1-4709-9136-8D0BD8AC099E}"/>
              </a:ext>
            </a:extLst>
          </p:cNvPr>
          <p:cNvSpPr>
            <a:spLocks noGrp="1"/>
          </p:cNvSpPr>
          <p:nvPr>
            <p:ph type="body" sz="quarter" idx="12"/>
          </p:nvPr>
        </p:nvSpPr>
        <p:spPr>
          <a:xfrm>
            <a:off x="356532" y="411060"/>
            <a:ext cx="5858142" cy="743333"/>
          </a:xfrm>
        </p:spPr>
        <p:txBody>
          <a:bodyPr>
            <a:noAutofit/>
          </a:bodyPr>
          <a:lstStyle/>
          <a:p>
            <a:r>
              <a:rPr lang="en-US" i="0" dirty="0">
                <a:latin typeface="Arial" panose="020B0604020202020204" pitchFamily="34" charset="0"/>
              </a:rPr>
              <a:t>JobSat2: I see a path to advance my career where I am currently working. </a:t>
            </a:r>
          </a:p>
        </p:txBody>
      </p:sp>
      <p:sp>
        <p:nvSpPr>
          <p:cNvPr id="4" name="Text Placeholder 3">
            <a:extLst>
              <a:ext uri="{FF2B5EF4-FFF2-40B4-BE49-F238E27FC236}">
                <a16:creationId xmlns:a16="http://schemas.microsoft.com/office/drawing/2014/main" id="{E746BE4C-D889-475B-A12D-EB3F9C404A86}"/>
              </a:ext>
            </a:extLst>
          </p:cNvPr>
          <p:cNvSpPr>
            <a:spLocks noGrp="1"/>
          </p:cNvSpPr>
          <p:nvPr>
            <p:ph type="body" sz="quarter" idx="13"/>
          </p:nvPr>
        </p:nvSpPr>
        <p:spPr/>
        <p:txBody>
          <a:bodyPr/>
          <a:lstStyle/>
          <a:p>
            <a:r>
              <a:rPr lang="en-US" dirty="0"/>
              <a:t>Over half (57%) of </a:t>
            </a:r>
            <a:r>
              <a:rPr lang="en-US" dirty="0" err="1"/>
              <a:t>HireAbility</a:t>
            </a:r>
            <a:r>
              <a:rPr lang="en-US" dirty="0"/>
              <a:t> consumers either agree or strongly agree that they see career advancement in the future, while18% of consumers disagree or strongly disagree that they can advance in their current occupation. </a:t>
            </a:r>
          </a:p>
        </p:txBody>
      </p:sp>
      <p:graphicFrame>
        <p:nvGraphicFramePr>
          <p:cNvPr id="11" name="Chart 10">
            <a:extLst>
              <a:ext uri="{FF2B5EF4-FFF2-40B4-BE49-F238E27FC236}">
                <a16:creationId xmlns:a16="http://schemas.microsoft.com/office/drawing/2014/main" id="{C01ADB9C-D1BF-65DC-6C9A-EE2D366594C0}"/>
              </a:ext>
            </a:extLst>
          </p:cNvPr>
          <p:cNvGraphicFramePr>
            <a:graphicFrameLocks/>
          </p:cNvGraphicFramePr>
          <p:nvPr>
            <p:extLst>
              <p:ext uri="{D42A27DB-BD31-4B8C-83A1-F6EECF244321}">
                <p14:modId xmlns:p14="http://schemas.microsoft.com/office/powerpoint/2010/main" val="3237182410"/>
              </p:ext>
            </p:extLst>
          </p:nvPr>
        </p:nvGraphicFramePr>
        <p:xfrm>
          <a:off x="356532" y="1219449"/>
          <a:ext cx="6080760" cy="50840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9974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F61E78-3CD5-49D6-952D-9E66CEC74F9E}"/>
              </a:ext>
            </a:extLst>
          </p:cNvPr>
          <p:cNvSpPr>
            <a:spLocks noGrp="1"/>
          </p:cNvSpPr>
          <p:nvPr>
            <p:ph type="body" sz="quarter" idx="11"/>
          </p:nvPr>
        </p:nvSpPr>
        <p:spPr/>
        <p:txBody>
          <a:bodyPr/>
          <a:lstStyle/>
          <a:p>
            <a:r>
              <a:rPr lang="en-US" dirty="0"/>
              <a:t>Discussion and Conclusions</a:t>
            </a:r>
          </a:p>
        </p:txBody>
      </p:sp>
    </p:spTree>
    <p:extLst>
      <p:ext uri="{BB962C8B-B14F-4D97-AF65-F5344CB8AC3E}">
        <p14:creationId xmlns:p14="http://schemas.microsoft.com/office/powerpoint/2010/main" val="831887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474417" y="569946"/>
            <a:ext cx="8195165" cy="440108"/>
          </a:xfrm>
        </p:spPr>
        <p:txBody>
          <a:bodyPr>
            <a:noAutofit/>
          </a:bodyPr>
          <a:lstStyle/>
          <a:p>
            <a:r>
              <a:rPr lang="en-US" sz="2400" dirty="0">
                <a:latin typeface="Arial" panose="020B0604020202020204" pitchFamily="34" charset="0"/>
              </a:rPr>
              <a:t>The overall trends continue to be positive.</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p:txBody>
          <a:bodyPr>
            <a:normAutofit/>
          </a:bodyPr>
          <a:lstStyle/>
          <a:p>
            <a:r>
              <a:rPr lang="en-US" sz="2400" dirty="0"/>
              <a:t>The core metrics measuring the </a:t>
            </a:r>
            <a:r>
              <a:rPr lang="en-US" sz="2400" dirty="0" err="1"/>
              <a:t>HireAbility</a:t>
            </a:r>
            <a:r>
              <a:rPr lang="en-US" sz="2400" dirty="0"/>
              <a:t> consumer experience continue to trend positive.</a:t>
            </a:r>
          </a:p>
          <a:p>
            <a:pPr lvl="1"/>
            <a:r>
              <a:rPr lang="en-US" sz="2000" dirty="0"/>
              <a:t>In 2022, most </a:t>
            </a:r>
            <a:r>
              <a:rPr lang="en-US" sz="2000" dirty="0" err="1"/>
              <a:t>HireAbility</a:t>
            </a:r>
            <a:r>
              <a:rPr lang="en-US" sz="2000" dirty="0"/>
              <a:t> consumers had a very positive experience with HireAbility Vermont and the services they received.</a:t>
            </a:r>
          </a:p>
          <a:p>
            <a:pPr lvl="1"/>
            <a:r>
              <a:rPr lang="en-US" sz="2000" dirty="0"/>
              <a:t>In 2022, more consumers experienced problems.</a:t>
            </a:r>
          </a:p>
          <a:p>
            <a:pPr lvl="1"/>
            <a:r>
              <a:rPr lang="en-US" sz="2000" dirty="0"/>
              <a:t>Nearly all consumers would recommend HireAbility Vermont.</a:t>
            </a:r>
          </a:p>
          <a:p>
            <a:pPr lvl="1"/>
            <a:endParaRPr lang="en-US" sz="2000" dirty="0"/>
          </a:p>
          <a:p>
            <a:r>
              <a:rPr lang="en-US" sz="2400" dirty="0"/>
              <a:t>Consumers that stood out as most positive about their experience include:</a:t>
            </a:r>
          </a:p>
          <a:p>
            <a:pPr lvl="1"/>
            <a:r>
              <a:rPr lang="en-US" sz="2000" dirty="0"/>
              <a:t>Cases that were closed successfully,</a:t>
            </a:r>
          </a:p>
          <a:p>
            <a:pPr lvl="1"/>
            <a:r>
              <a:rPr lang="en-US" sz="2000" dirty="0"/>
              <a:t>Consumer in the Newport- St. Albans, and </a:t>
            </a:r>
          </a:p>
          <a:p>
            <a:pPr lvl="1"/>
            <a:r>
              <a:rPr lang="en-US" sz="2000" dirty="0"/>
              <a:t>Consumers in the St. Johnsbury-White River Junction District.</a:t>
            </a:r>
          </a:p>
        </p:txBody>
      </p:sp>
    </p:spTree>
    <p:extLst>
      <p:ext uri="{BB962C8B-B14F-4D97-AF65-F5344CB8AC3E}">
        <p14:creationId xmlns:p14="http://schemas.microsoft.com/office/powerpoint/2010/main" val="4599169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567474" y="507252"/>
            <a:ext cx="8133127" cy="1060001"/>
          </a:xfrm>
        </p:spPr>
        <p:txBody>
          <a:bodyPr>
            <a:noAutofit/>
          </a:bodyPr>
          <a:lstStyle/>
          <a:p>
            <a:br>
              <a:rPr lang="en-US" sz="2400" dirty="0">
                <a:latin typeface="Arial" panose="020B0604020202020204" pitchFamily="34" charset="0"/>
              </a:rPr>
            </a:br>
            <a:br>
              <a:rPr lang="en-US" sz="2400" dirty="0">
                <a:latin typeface="Arial" panose="020B0604020202020204" pitchFamily="34" charset="0"/>
              </a:rPr>
            </a:br>
            <a:br>
              <a:rPr lang="en-US" sz="2400" dirty="0">
                <a:latin typeface="Arial" panose="020B0604020202020204" pitchFamily="34" charset="0"/>
              </a:rPr>
            </a:br>
            <a:br>
              <a:rPr lang="en-US" sz="2400" dirty="0">
                <a:latin typeface="Arial" panose="020B0604020202020204" pitchFamily="34" charset="0"/>
              </a:rPr>
            </a:br>
            <a:br>
              <a:rPr lang="en-US" sz="2400" dirty="0">
                <a:latin typeface="Arial" panose="020B0604020202020204" pitchFamily="34" charset="0"/>
              </a:rPr>
            </a:br>
            <a:br>
              <a:rPr lang="en-US" sz="2400" dirty="0">
                <a:latin typeface="Arial" panose="020B0604020202020204" pitchFamily="34" charset="0"/>
              </a:rPr>
            </a:br>
            <a:br>
              <a:rPr lang="en-US" sz="2400" dirty="0">
                <a:latin typeface="Arial" panose="020B0604020202020204" pitchFamily="34" charset="0"/>
              </a:rPr>
            </a:br>
            <a:br>
              <a:rPr lang="en-US" sz="2400" dirty="0">
                <a:latin typeface="Arial" panose="020B0604020202020204" pitchFamily="34" charset="0"/>
              </a:rPr>
            </a:br>
            <a:br>
              <a:rPr lang="en-US" sz="2400" dirty="0">
                <a:latin typeface="Arial" panose="020B0604020202020204" pitchFamily="34" charset="0"/>
              </a:rPr>
            </a:br>
            <a:r>
              <a:rPr lang="en-US" sz="2400" dirty="0" err="1">
                <a:latin typeface="Arial" panose="020B0604020202020204" pitchFamily="34" charset="0"/>
              </a:rPr>
              <a:t>HireAbility</a:t>
            </a:r>
            <a:r>
              <a:rPr lang="en-US" sz="2400" dirty="0">
                <a:latin typeface="Arial" panose="020B0604020202020204" pitchFamily="34" charset="0"/>
              </a:rPr>
              <a:t> counselors and staff continue to shine and are a key influence on the positive consumer experience.</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a:xfrm>
            <a:off x="474417" y="1728132"/>
            <a:ext cx="8195165" cy="4622616"/>
          </a:xfrm>
        </p:spPr>
        <p:txBody>
          <a:bodyPr>
            <a:normAutofit/>
          </a:bodyPr>
          <a:lstStyle/>
          <a:p>
            <a:r>
              <a:rPr lang="en-US" sz="2400" dirty="0"/>
              <a:t>More than nine in ten consumers:</a:t>
            </a:r>
          </a:p>
          <a:p>
            <a:pPr marL="0" indent="0">
              <a:buNone/>
            </a:pPr>
            <a:endParaRPr lang="en-US" sz="2400" dirty="0"/>
          </a:p>
          <a:p>
            <a:pPr lvl="1"/>
            <a:r>
              <a:rPr lang="en-US" sz="2000" dirty="0"/>
              <a:t>Found </a:t>
            </a:r>
            <a:r>
              <a:rPr lang="en-US" sz="2000" dirty="0" err="1"/>
              <a:t>HireAbility</a:t>
            </a:r>
            <a:r>
              <a:rPr lang="en-US" sz="2000" dirty="0"/>
              <a:t> staff helpful in helping them to achieve vocational rehabilitation goals,</a:t>
            </a:r>
          </a:p>
          <a:p>
            <a:pPr lvl="1"/>
            <a:endParaRPr lang="en-US" sz="2000" dirty="0"/>
          </a:p>
          <a:p>
            <a:pPr lvl="1"/>
            <a:r>
              <a:rPr lang="en-US" sz="2000" dirty="0"/>
              <a:t>Felt that </a:t>
            </a:r>
            <a:r>
              <a:rPr lang="en-US" sz="2000" dirty="0" err="1"/>
              <a:t>HireAbility</a:t>
            </a:r>
            <a:r>
              <a:rPr lang="en-US" sz="2000" dirty="0"/>
              <a:t> staff treat them with dignity and respect,</a:t>
            </a:r>
          </a:p>
          <a:p>
            <a:pPr marL="457200" lvl="1" indent="0">
              <a:buNone/>
            </a:pPr>
            <a:endParaRPr lang="en-US" sz="2000" dirty="0"/>
          </a:p>
          <a:p>
            <a:pPr lvl="1"/>
            <a:r>
              <a:rPr lang="en-US" sz="2000" dirty="0"/>
              <a:t>Felt that </a:t>
            </a:r>
            <a:r>
              <a:rPr lang="en-US" sz="2000" dirty="0" err="1"/>
              <a:t>HireAbility</a:t>
            </a:r>
            <a:r>
              <a:rPr lang="en-US" sz="2000" dirty="0"/>
              <a:t> staff believe in their abilities and partner with them to achieve employment goals.</a:t>
            </a:r>
            <a:endParaRPr lang="en-US" sz="2400" dirty="0"/>
          </a:p>
        </p:txBody>
      </p:sp>
    </p:spTree>
    <p:extLst>
      <p:ext uri="{BB962C8B-B14F-4D97-AF65-F5344CB8AC3E}">
        <p14:creationId xmlns:p14="http://schemas.microsoft.com/office/powerpoint/2010/main" val="8152052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545976" y="507252"/>
            <a:ext cx="5858142" cy="440108"/>
          </a:xfrm>
        </p:spPr>
        <p:txBody>
          <a:bodyPr>
            <a:normAutofit/>
          </a:bodyPr>
          <a:lstStyle/>
          <a:p>
            <a:r>
              <a:rPr lang="en-US" sz="2400" dirty="0">
                <a:latin typeface="Arial" panose="020B0604020202020204" pitchFamily="34" charset="0"/>
              </a:rPr>
              <a:t>Outcomes continue to improve.</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p:txBody>
          <a:bodyPr>
            <a:normAutofit/>
          </a:bodyPr>
          <a:lstStyle/>
          <a:p>
            <a:r>
              <a:rPr lang="en-US" sz="2400" dirty="0"/>
              <a:t>More consumers reported that:</a:t>
            </a:r>
          </a:p>
          <a:p>
            <a:pPr marL="457200" lvl="1" indent="0">
              <a:buNone/>
            </a:pPr>
            <a:endParaRPr lang="en-US" sz="2000" dirty="0"/>
          </a:p>
          <a:p>
            <a:pPr lvl="1"/>
            <a:r>
              <a:rPr lang="en-US" sz="2000" dirty="0" err="1"/>
              <a:t>HireAbility</a:t>
            </a:r>
            <a:r>
              <a:rPr lang="en-US" sz="2000" dirty="0"/>
              <a:t> helped them or will help them reach their job goals.</a:t>
            </a:r>
          </a:p>
          <a:p>
            <a:pPr marL="457200" lvl="1" indent="0">
              <a:buNone/>
            </a:pPr>
            <a:endParaRPr lang="en-US" sz="2000" dirty="0"/>
          </a:p>
          <a:p>
            <a:pPr lvl="1"/>
            <a:r>
              <a:rPr lang="en-US" sz="2000" dirty="0">
                <a:effectLst/>
                <a:ea typeface="Calibri" panose="020F0502020204030204" pitchFamily="34" charset="0"/>
              </a:rPr>
              <a:t>They received the support they needed to be successful long term</a:t>
            </a:r>
          </a:p>
          <a:p>
            <a:pPr marL="457200" lvl="1" indent="0">
              <a:buNone/>
            </a:pPr>
            <a:endParaRPr lang="en-US" sz="2000" dirty="0"/>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err="1">
                <a:effectLst/>
                <a:ea typeface="Calibri" panose="020F0502020204030204" pitchFamily="34" charset="0"/>
              </a:rPr>
              <a:t>HireAbility</a:t>
            </a:r>
            <a:r>
              <a:rPr lang="en-US" sz="2000" dirty="0">
                <a:effectLst/>
                <a:ea typeface="Calibri" panose="020F0502020204030204" pitchFamily="34" charset="0"/>
              </a:rPr>
              <a:t> worked to resolve problems voiced by consumers.</a:t>
            </a:r>
          </a:p>
          <a:p>
            <a:pPr marL="457200" lvl="1" indent="0">
              <a:buNone/>
            </a:pPr>
            <a:endParaRPr lang="en-US" sz="2000" dirty="0"/>
          </a:p>
          <a:p>
            <a:endParaRPr lang="en-US" sz="2400" dirty="0"/>
          </a:p>
        </p:txBody>
      </p:sp>
    </p:spTree>
    <p:extLst>
      <p:ext uri="{BB962C8B-B14F-4D97-AF65-F5344CB8AC3E}">
        <p14:creationId xmlns:p14="http://schemas.microsoft.com/office/powerpoint/2010/main" val="939823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491635" y="810803"/>
            <a:ext cx="7973736" cy="440108"/>
          </a:xfrm>
        </p:spPr>
        <p:txBody>
          <a:bodyPr>
            <a:noAutofit/>
          </a:bodyPr>
          <a:lstStyle/>
          <a:p>
            <a:r>
              <a:rPr lang="en-US" sz="2400" dirty="0">
                <a:latin typeface="Arial" panose="020B0604020202020204" pitchFamily="34" charset="0"/>
              </a:rPr>
              <a:t>People are accessing benefits counseling and using job placement services.</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p:txBody>
          <a:bodyPr>
            <a:normAutofit/>
          </a:bodyPr>
          <a:lstStyle/>
          <a:p>
            <a:endParaRPr lang="en-US" sz="2400" dirty="0"/>
          </a:p>
          <a:p>
            <a:r>
              <a:rPr lang="en-US" sz="2400" dirty="0"/>
              <a:t>The percentage of consumers accessing benefits counseling services remains stable.</a:t>
            </a:r>
          </a:p>
          <a:p>
            <a:pPr lvl="1"/>
            <a:r>
              <a:rPr lang="en-US" sz="2000" dirty="0"/>
              <a:t>Nearly all found these benefits counseling services valuable.</a:t>
            </a:r>
          </a:p>
          <a:p>
            <a:pPr marL="457200" lvl="1" indent="0">
              <a:buNone/>
            </a:pPr>
            <a:endParaRPr lang="en-US" sz="2000" dirty="0"/>
          </a:p>
          <a:p>
            <a:pPr lvl="1"/>
            <a:r>
              <a:rPr lang="en-US" sz="2000" dirty="0"/>
              <a:t>Consumers indicate these services have improved their confidence that they can work and increase their wages.</a:t>
            </a:r>
          </a:p>
          <a:p>
            <a:endParaRPr lang="en-US" sz="2400" dirty="0"/>
          </a:p>
          <a:p>
            <a:r>
              <a:rPr lang="en-US" sz="2400" dirty="0"/>
              <a:t>Satisfaction with job placement services continues to trend positively.</a:t>
            </a:r>
          </a:p>
          <a:p>
            <a:pPr lvl="1"/>
            <a:r>
              <a:rPr lang="en-US" sz="2000" dirty="0"/>
              <a:t>Consumer are satisfied with the coordination between HireAbility VT and VABIR.</a:t>
            </a:r>
          </a:p>
        </p:txBody>
      </p:sp>
    </p:spTree>
    <p:extLst>
      <p:ext uri="{BB962C8B-B14F-4D97-AF65-F5344CB8AC3E}">
        <p14:creationId xmlns:p14="http://schemas.microsoft.com/office/powerpoint/2010/main" val="41053724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491635" y="1096951"/>
            <a:ext cx="7520730" cy="440108"/>
          </a:xfrm>
        </p:spPr>
        <p:txBody>
          <a:bodyPr>
            <a:noAutofit/>
          </a:bodyPr>
          <a:lstStyle/>
          <a:p>
            <a:r>
              <a:rPr lang="en-US" sz="2400" dirty="0">
                <a:latin typeface="Arial" panose="020B0604020202020204" pitchFamily="34" charset="0"/>
              </a:rPr>
              <a:t>There is, of course, room for improvement. There are some differences in the consumer experience by District.</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a:xfrm>
            <a:off x="491635" y="1610686"/>
            <a:ext cx="8195165" cy="4780066"/>
          </a:xfrm>
        </p:spPr>
        <p:txBody>
          <a:bodyPr>
            <a:normAutofit lnSpcReduction="10000"/>
          </a:bodyPr>
          <a:lstStyle/>
          <a:p>
            <a:pPr>
              <a:spcAft>
                <a:spcPts val="1000"/>
              </a:spcAft>
            </a:pPr>
            <a:r>
              <a:rPr lang="en-US" sz="2200" dirty="0"/>
              <a:t>Consumers in the </a:t>
            </a:r>
            <a:r>
              <a:rPr lang="en-US" sz="2200" b="1" dirty="0"/>
              <a:t>Burlington-Middlebury District </a:t>
            </a:r>
            <a:r>
              <a:rPr lang="en-US" sz="2200" dirty="0"/>
              <a:t>are not as positive as consumers in other districts across all metrics.</a:t>
            </a:r>
          </a:p>
          <a:p>
            <a:pPr>
              <a:spcAft>
                <a:spcPts val="1000"/>
              </a:spcAft>
            </a:pPr>
            <a:r>
              <a:rPr lang="en-US" sz="2200" dirty="0"/>
              <a:t>Consumers in the </a:t>
            </a:r>
            <a:r>
              <a:rPr lang="en-US" sz="2200" b="1" dirty="0"/>
              <a:t>St. Johnsbury-White River District </a:t>
            </a:r>
            <a:r>
              <a:rPr lang="en-US" sz="2200" dirty="0"/>
              <a:t>are somewhat more likely to report problems with </a:t>
            </a:r>
            <a:r>
              <a:rPr lang="en-US" sz="2200" dirty="0" err="1"/>
              <a:t>HireAbility</a:t>
            </a:r>
            <a:r>
              <a:rPr lang="en-US" sz="2200" dirty="0"/>
              <a:t> or the services they received.</a:t>
            </a:r>
          </a:p>
          <a:p>
            <a:pPr>
              <a:spcAft>
                <a:spcPts val="1000"/>
              </a:spcAft>
            </a:pPr>
            <a:r>
              <a:rPr lang="en-US" sz="2200" dirty="0"/>
              <a:t>Consumers in the </a:t>
            </a:r>
            <a:r>
              <a:rPr lang="en-US" sz="2200" b="1" dirty="0"/>
              <a:t>Burlington-Middlebury District </a:t>
            </a:r>
            <a:r>
              <a:rPr lang="en-US" sz="2200" dirty="0"/>
              <a:t>are somewhat less positive about their outcomes and meeting goals.</a:t>
            </a:r>
          </a:p>
          <a:p>
            <a:pPr>
              <a:spcAft>
                <a:spcPts val="1000"/>
              </a:spcAft>
            </a:pPr>
            <a:r>
              <a:rPr lang="en-US" sz="2200" dirty="0"/>
              <a:t>Consumers in the </a:t>
            </a:r>
            <a:r>
              <a:rPr lang="en-US" sz="2200" b="1" dirty="0"/>
              <a:t>Newport- St. Albans District </a:t>
            </a:r>
            <a:r>
              <a:rPr lang="en-US" sz="2200" dirty="0"/>
              <a:t>are more likely to report issues with accessibility of the </a:t>
            </a:r>
            <a:r>
              <a:rPr lang="en-US" sz="2200" dirty="0" err="1"/>
              <a:t>HireAbility</a:t>
            </a:r>
            <a:r>
              <a:rPr lang="en-US" sz="2200" dirty="0"/>
              <a:t> office.</a:t>
            </a:r>
          </a:p>
          <a:p>
            <a:pPr>
              <a:spcAft>
                <a:spcPts val="1000"/>
              </a:spcAft>
            </a:pPr>
            <a:r>
              <a:rPr lang="en-US" sz="2200" dirty="0"/>
              <a:t>Employed consumers in the </a:t>
            </a:r>
            <a:r>
              <a:rPr lang="en-US" sz="2200" b="1" dirty="0"/>
              <a:t>Rutland-Bennington</a:t>
            </a:r>
            <a:r>
              <a:rPr lang="en-US" sz="2200" dirty="0"/>
              <a:t> and </a:t>
            </a:r>
            <a:r>
              <a:rPr lang="en-US" sz="2200" b="1" dirty="0"/>
              <a:t>St. Johnsbury-White</a:t>
            </a:r>
            <a:r>
              <a:rPr lang="en-US" sz="2200" dirty="0"/>
              <a:t> districts are not as satisfied with their current employment.</a:t>
            </a:r>
          </a:p>
          <a:p>
            <a:endParaRPr lang="en-US" sz="2400" dirty="0"/>
          </a:p>
        </p:txBody>
      </p:sp>
    </p:spTree>
    <p:extLst>
      <p:ext uri="{BB962C8B-B14F-4D97-AF65-F5344CB8AC3E}">
        <p14:creationId xmlns:p14="http://schemas.microsoft.com/office/powerpoint/2010/main" val="23765510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457200" y="490047"/>
            <a:ext cx="8342851" cy="440108"/>
          </a:xfrm>
        </p:spPr>
        <p:txBody>
          <a:bodyPr>
            <a:normAutofit/>
          </a:bodyPr>
          <a:lstStyle/>
          <a:p>
            <a:r>
              <a:rPr lang="en-US" sz="2400" dirty="0">
                <a:latin typeface="Arial" panose="020B0604020202020204" pitchFamily="34" charset="0"/>
              </a:rPr>
              <a:t>There are some problems that remain unresolved.</a:t>
            </a:r>
          </a:p>
        </p:txBody>
      </p:sp>
      <p:sp>
        <p:nvSpPr>
          <p:cNvPr id="8" name="Text Placeholder 7">
            <a:extLst>
              <a:ext uri="{FF2B5EF4-FFF2-40B4-BE49-F238E27FC236}">
                <a16:creationId xmlns:a16="http://schemas.microsoft.com/office/drawing/2014/main" id="{0A1B892A-7697-4888-8241-ED4A9A1F5C68}"/>
              </a:ext>
            </a:extLst>
          </p:cNvPr>
          <p:cNvSpPr>
            <a:spLocks noGrp="1"/>
          </p:cNvSpPr>
          <p:nvPr>
            <p:ph type="body" sz="quarter" idx="10"/>
          </p:nvPr>
        </p:nvSpPr>
        <p:spPr>
          <a:xfrm>
            <a:off x="457200" y="1048624"/>
            <a:ext cx="8195165" cy="5251508"/>
          </a:xfrm>
        </p:spPr>
        <p:txBody>
          <a:bodyPr>
            <a:normAutofit lnSpcReduction="10000"/>
          </a:bodyPr>
          <a:lstStyle/>
          <a:p>
            <a:pPr>
              <a:spcAft>
                <a:spcPts val="1000"/>
              </a:spcAft>
            </a:pPr>
            <a:r>
              <a:rPr lang="en-US" sz="2200" dirty="0"/>
              <a:t>While the percentage experiencing problems is small (19%), it has increased in 2022,  but only 36% of those with problems indicate that </a:t>
            </a:r>
            <a:r>
              <a:rPr lang="en-US" sz="2200" dirty="0" err="1"/>
              <a:t>HireAbility</a:t>
            </a:r>
            <a:r>
              <a:rPr lang="en-US" sz="2200" dirty="0"/>
              <a:t> worked to resolve the problem, an increase over previous years. </a:t>
            </a:r>
          </a:p>
          <a:p>
            <a:pPr>
              <a:spcAft>
                <a:spcPts val="1000"/>
              </a:spcAft>
            </a:pPr>
            <a:r>
              <a:rPr lang="en-US" sz="2400" dirty="0"/>
              <a:t>Specific areas where these consumers experienced problems include:</a:t>
            </a:r>
            <a:endParaRPr lang="en-US" sz="2000" dirty="0"/>
          </a:p>
          <a:p>
            <a:pPr lvl="1"/>
            <a:r>
              <a:rPr lang="en-US" sz="1900" dirty="0"/>
              <a:t>Counselor did not return calls, emails or follow up.</a:t>
            </a:r>
          </a:p>
          <a:p>
            <a:pPr lvl="1"/>
            <a:r>
              <a:rPr lang="en-US" sz="1900" dirty="0"/>
              <a:t>Better communication is needed. </a:t>
            </a:r>
          </a:p>
          <a:p>
            <a:pPr lvl="1"/>
            <a:r>
              <a:rPr lang="en-US" sz="1900" dirty="0"/>
              <a:t>Did not receive employment, </a:t>
            </a:r>
            <a:r>
              <a:rPr lang="en-US" sz="1900" dirty="0" err="1"/>
              <a:t>HireAbility</a:t>
            </a:r>
            <a:r>
              <a:rPr lang="en-US" sz="1900" dirty="0"/>
              <a:t> could not find consumer a job</a:t>
            </a:r>
          </a:p>
          <a:p>
            <a:pPr lvl="1"/>
            <a:r>
              <a:rPr lang="en-US" sz="1900" dirty="0"/>
              <a:t>Services offered by </a:t>
            </a:r>
            <a:r>
              <a:rPr lang="en-US" sz="1900" dirty="0" err="1"/>
              <a:t>HireAbility</a:t>
            </a:r>
            <a:r>
              <a:rPr lang="en-US" sz="1900" dirty="0"/>
              <a:t> were not effective.</a:t>
            </a:r>
          </a:p>
          <a:p>
            <a:pPr lvl="1"/>
            <a:r>
              <a:rPr lang="en-US" sz="1900" dirty="0"/>
              <a:t>Listen to customer, understand needs, wants, ability</a:t>
            </a:r>
          </a:p>
          <a:p>
            <a:pPr lvl="1"/>
            <a:r>
              <a:rPr lang="en-US" sz="1900" dirty="0"/>
              <a:t>Received no help in reaching plan or goals</a:t>
            </a:r>
          </a:p>
          <a:p>
            <a:pPr lvl="1"/>
            <a:r>
              <a:rPr lang="en-US" sz="1900" dirty="0"/>
              <a:t>Had to leave multiple messages before getting a call back</a:t>
            </a:r>
          </a:p>
          <a:p>
            <a:pPr lvl="1"/>
            <a:r>
              <a:rPr lang="en-US" sz="1900" dirty="0"/>
              <a:t>Did not receive job search help</a:t>
            </a:r>
          </a:p>
          <a:p>
            <a:pPr lvl="1"/>
            <a:r>
              <a:rPr lang="en-US" sz="1900" dirty="0"/>
              <a:t>Broken promises, no follow through</a:t>
            </a:r>
            <a:r>
              <a:rPr lang="en-US" sz="1500" b="0" i="0" u="none" strike="noStrike" kern="1200" dirty="0">
                <a:solidFill>
                  <a:srgbClr val="000000"/>
                </a:solidFill>
                <a:effectLst/>
                <a:latin typeface="Arial" panose="020B0604020202020204" pitchFamily="34" charset="0"/>
                <a:cs typeface="Arial" panose="020B0604020202020204" pitchFamily="34" charset="0"/>
              </a:rPr>
              <a:t> </a:t>
            </a:r>
            <a:endParaRPr lang="en-US" sz="1500" b="0" i="0" u="none" strike="noStrike" dirty="0">
              <a:effectLst/>
              <a:latin typeface="Arial" panose="020B0604020202020204" pitchFamily="34" charset="0"/>
            </a:endParaRPr>
          </a:p>
          <a:p>
            <a:pPr marL="457200" lvl="1" indent="0">
              <a:buNone/>
            </a:pPr>
            <a:endParaRPr lang="en-US" dirty="0"/>
          </a:p>
          <a:p>
            <a:pPr lvl="1"/>
            <a:endParaRPr lang="en-US" dirty="0"/>
          </a:p>
          <a:p>
            <a:pPr lvl="1"/>
            <a:endParaRPr lang="en-US" dirty="0"/>
          </a:p>
          <a:p>
            <a:endParaRPr lang="en-US" sz="5600" dirty="0"/>
          </a:p>
        </p:txBody>
      </p:sp>
    </p:spTree>
    <p:extLst>
      <p:ext uri="{BB962C8B-B14F-4D97-AF65-F5344CB8AC3E}">
        <p14:creationId xmlns:p14="http://schemas.microsoft.com/office/powerpoint/2010/main" val="10753498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CA9B4B-5A84-4EDC-BD06-E69246DBA812}"/>
              </a:ext>
            </a:extLst>
          </p:cNvPr>
          <p:cNvSpPr>
            <a:spLocks noGrp="1"/>
          </p:cNvSpPr>
          <p:nvPr>
            <p:ph type="title"/>
          </p:nvPr>
        </p:nvSpPr>
        <p:spPr>
          <a:xfrm>
            <a:off x="498656" y="749038"/>
            <a:ext cx="8275739" cy="440108"/>
          </a:xfrm>
        </p:spPr>
        <p:txBody>
          <a:bodyPr>
            <a:noAutofit/>
          </a:bodyPr>
          <a:lstStyle/>
          <a:p>
            <a:r>
              <a:rPr lang="en-US" sz="2400" dirty="0">
                <a:latin typeface="Arial" panose="020B0604020202020204" pitchFamily="34" charset="0"/>
              </a:rPr>
              <a:t>Consumer feedback did identify some areas of focus for improving the experience.</a:t>
            </a:r>
          </a:p>
        </p:txBody>
      </p:sp>
      <p:graphicFrame>
        <p:nvGraphicFramePr>
          <p:cNvPr id="10" name="Table 9">
            <a:extLst>
              <a:ext uri="{FF2B5EF4-FFF2-40B4-BE49-F238E27FC236}">
                <a16:creationId xmlns:a16="http://schemas.microsoft.com/office/drawing/2014/main" id="{8171958A-53BC-4D85-87FA-B035A3472A7F}"/>
              </a:ext>
            </a:extLst>
          </p:cNvPr>
          <p:cNvGraphicFramePr>
            <a:graphicFrameLocks noGrp="1"/>
          </p:cNvGraphicFramePr>
          <p:nvPr>
            <p:extLst>
              <p:ext uri="{D42A27DB-BD31-4B8C-83A1-F6EECF244321}">
                <p14:modId xmlns:p14="http://schemas.microsoft.com/office/powerpoint/2010/main" val="4085673632"/>
              </p:ext>
            </p:extLst>
          </p:nvPr>
        </p:nvGraphicFramePr>
        <p:xfrm>
          <a:off x="991975" y="1295731"/>
          <a:ext cx="7160049" cy="4593177"/>
        </p:xfrm>
        <a:graphic>
          <a:graphicData uri="http://schemas.openxmlformats.org/drawingml/2006/table">
            <a:tbl>
              <a:tblPr/>
              <a:tblGrid>
                <a:gridCol w="6118371">
                  <a:extLst>
                    <a:ext uri="{9D8B030D-6E8A-4147-A177-3AD203B41FA5}">
                      <a16:colId xmlns:a16="http://schemas.microsoft.com/office/drawing/2014/main" val="3886388987"/>
                    </a:ext>
                  </a:extLst>
                </a:gridCol>
                <a:gridCol w="1041678">
                  <a:extLst>
                    <a:ext uri="{9D8B030D-6E8A-4147-A177-3AD203B41FA5}">
                      <a16:colId xmlns:a16="http://schemas.microsoft.com/office/drawing/2014/main" val="2823432961"/>
                    </a:ext>
                  </a:extLst>
                </a:gridCol>
              </a:tblGrid>
              <a:tr h="384104">
                <a:tc>
                  <a:txBody>
                    <a:bodyPr/>
                    <a:lstStyle/>
                    <a:p>
                      <a:pPr algn="l" fontAlgn="b"/>
                      <a:r>
                        <a:rPr lang="en-US" sz="1200" b="1" i="0" u="none" strike="noStrike" dirty="0">
                          <a:solidFill>
                            <a:schemeClr val="bg1"/>
                          </a:solidFill>
                          <a:effectLst/>
                          <a:latin typeface="Arial" panose="020B0604020202020204" pitchFamily="34" charset="0"/>
                        </a:rPr>
                        <a:t>Response</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96"/>
                    </a:solidFill>
                  </a:tcPr>
                </a:tc>
                <a:tc>
                  <a:txBody>
                    <a:bodyPr/>
                    <a:lstStyle/>
                    <a:p>
                      <a:pPr algn="ctr" fontAlgn="b"/>
                      <a:r>
                        <a:rPr lang="en-US" sz="1200" b="1" i="0" u="none" strike="noStrike" dirty="0">
                          <a:solidFill>
                            <a:schemeClr val="bg1"/>
                          </a:solidFill>
                          <a:effectLst/>
                          <a:latin typeface="Arial" panose="020B0604020202020204" pitchFamily="34" charset="0"/>
                        </a:rPr>
                        <a:t>% of </a:t>
                      </a:r>
                      <a:r>
                        <a:rPr lang="en-US" sz="1200" b="1" i="0" u="sng" strike="noStrike" dirty="0">
                          <a:solidFill>
                            <a:schemeClr val="bg1"/>
                          </a:solidFill>
                          <a:effectLst/>
                          <a:latin typeface="Arial" panose="020B0604020202020204" pitchFamily="34" charset="0"/>
                        </a:rPr>
                        <a:t>all</a:t>
                      </a:r>
                      <a:r>
                        <a:rPr lang="en-US" sz="1200" b="1" i="0" u="none" strike="noStrike" dirty="0">
                          <a:solidFill>
                            <a:schemeClr val="bg1"/>
                          </a:solidFill>
                          <a:effectLst/>
                          <a:latin typeface="Arial" panose="020B0604020202020204" pitchFamily="34" charset="0"/>
                        </a:rPr>
                        <a:t> </a:t>
                      </a:r>
                      <a:r>
                        <a:rPr lang="en-US" sz="1200" b="1" i="0" u="none" strike="noStrike" dirty="0" err="1">
                          <a:solidFill>
                            <a:schemeClr val="bg1"/>
                          </a:solidFill>
                          <a:effectLst/>
                          <a:latin typeface="Arial" panose="020B0604020202020204" pitchFamily="34" charset="0"/>
                        </a:rPr>
                        <a:t>HireAbility</a:t>
                      </a:r>
                      <a:r>
                        <a:rPr lang="en-US" sz="1200" b="1" i="0" u="none" strike="noStrike" dirty="0">
                          <a:solidFill>
                            <a:schemeClr val="bg1"/>
                          </a:solidFill>
                          <a:effectLst/>
                          <a:latin typeface="Arial" panose="020B0604020202020204" pitchFamily="34" charset="0"/>
                        </a:rPr>
                        <a:t> Consumers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96"/>
                    </a:solidFill>
                  </a:tcPr>
                </a:tc>
                <a:extLst>
                  <a:ext uri="{0D108BD9-81ED-4DB2-BD59-A6C34878D82A}">
                    <a16:rowId xmlns:a16="http://schemas.microsoft.com/office/drawing/2014/main" val="1824157895"/>
                  </a:ext>
                </a:extLst>
              </a:tr>
              <a:tr h="446897">
                <a:tc>
                  <a:txBody>
                    <a:bodyPr/>
                    <a:lstStyle/>
                    <a:p>
                      <a:pPr algn="l" fontAlgn="ctr"/>
                      <a:r>
                        <a:rPr lang="en-US" sz="1400" b="0" i="0" u="none" strike="noStrike" dirty="0">
                          <a:solidFill>
                            <a:srgbClr val="000000"/>
                          </a:solidFill>
                          <a:effectLst/>
                          <a:latin typeface="Arial" panose="020B0604020202020204" pitchFamily="34" charset="0"/>
                        </a:rPr>
                        <a:t>Issues communicating with staff or counselors, difficulty reaching staff or counselors, need more guidance</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0828684"/>
                  </a:ext>
                </a:extLst>
              </a:tr>
              <a:tr h="446897">
                <a:tc>
                  <a:txBody>
                    <a:bodyPr/>
                    <a:lstStyle/>
                    <a:p>
                      <a:pPr algn="l" fontAlgn="ctr"/>
                      <a:r>
                        <a:rPr lang="en-US" sz="1400" b="0" i="0" u="none" strike="noStrike" dirty="0" err="1">
                          <a:solidFill>
                            <a:srgbClr val="000000"/>
                          </a:solidFill>
                          <a:effectLst/>
                          <a:latin typeface="Arial" panose="020B0604020202020204" pitchFamily="34" charset="0"/>
                        </a:rPr>
                        <a:t>HireAbility</a:t>
                      </a:r>
                      <a:r>
                        <a:rPr lang="en-US" sz="1400" b="0" i="0" u="none" strike="noStrike" dirty="0">
                          <a:solidFill>
                            <a:srgbClr val="000000"/>
                          </a:solidFill>
                          <a:effectLst/>
                          <a:latin typeface="Arial" panose="020B0604020202020204" pitchFamily="34" charset="0"/>
                        </a:rPr>
                        <a:t> Counselors or staff did not provide the help I needed, broke promises, customer had to do all the work</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735955"/>
                  </a:ext>
                </a:extLst>
              </a:tr>
              <a:tr h="446897">
                <a:tc>
                  <a:txBody>
                    <a:bodyPr/>
                    <a:lstStyle/>
                    <a:p>
                      <a:pPr algn="l" fontAlgn="ctr"/>
                      <a:r>
                        <a:rPr lang="en-US" sz="1400" b="0" i="0" u="none" strike="noStrike" dirty="0">
                          <a:solidFill>
                            <a:srgbClr val="000000"/>
                          </a:solidFill>
                          <a:effectLst/>
                          <a:latin typeface="Arial" panose="020B0604020202020204" pitchFamily="34" charset="0"/>
                        </a:rPr>
                        <a:t>Waiting to receive services, have not received services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978451"/>
                  </a:ext>
                </a:extLst>
              </a:tr>
              <a:tr h="446897">
                <a:tc>
                  <a:txBody>
                    <a:bodyPr/>
                    <a:lstStyle/>
                    <a:p>
                      <a:pPr algn="l" fontAlgn="ctr"/>
                      <a:r>
                        <a:rPr lang="en-US" sz="1400" b="0" i="0" u="none" strike="noStrike" dirty="0">
                          <a:solidFill>
                            <a:srgbClr val="000000"/>
                          </a:solidFill>
                          <a:effectLst/>
                          <a:latin typeface="Arial" panose="020B0604020202020204" pitchFamily="34" charset="0"/>
                        </a:rPr>
                        <a:t>Needed more information about programs and services, did not provide enough information</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348050"/>
                  </a:ext>
                </a:extLst>
              </a:tr>
              <a:tr h="446897">
                <a:tc>
                  <a:txBody>
                    <a:bodyPr/>
                    <a:lstStyle/>
                    <a:p>
                      <a:pPr algn="l" fontAlgn="ctr"/>
                      <a:r>
                        <a:rPr lang="en-US" sz="1400" b="0" i="0" u="none" strike="noStrike" dirty="0">
                          <a:solidFill>
                            <a:srgbClr val="000000"/>
                          </a:solidFill>
                          <a:effectLst/>
                          <a:latin typeface="Arial" panose="020B0604020202020204" pitchFamily="34" charset="0"/>
                        </a:rPr>
                        <a:t>Difficulties with paperwork and forms, need help in completing forms, need alternate formats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995118"/>
                  </a:ext>
                </a:extLst>
              </a:tr>
              <a:tr h="438383">
                <a:tc>
                  <a:txBody>
                    <a:bodyPr/>
                    <a:lstStyle/>
                    <a:p>
                      <a:pPr algn="l" fontAlgn="ctr"/>
                      <a:r>
                        <a:rPr lang="en-US" sz="1400" b="0" i="0" u="none" strike="noStrike" dirty="0">
                          <a:solidFill>
                            <a:srgbClr val="000000"/>
                          </a:solidFill>
                          <a:effectLst/>
                          <a:latin typeface="Arial" panose="020B0604020202020204" pitchFamily="34" charset="0"/>
                        </a:rPr>
                        <a:t>Difficulties in finding employment, few job options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5062429"/>
                  </a:ext>
                </a:extLst>
              </a:tr>
              <a:tr h="446897">
                <a:tc>
                  <a:txBody>
                    <a:bodyPr/>
                    <a:lstStyle/>
                    <a:p>
                      <a:pPr algn="l" fontAlgn="ctr"/>
                      <a:r>
                        <a:rPr lang="en-US" sz="1400" b="0" i="0" u="none" strike="noStrike" dirty="0">
                          <a:solidFill>
                            <a:srgbClr val="000000"/>
                          </a:solidFill>
                          <a:effectLst/>
                          <a:latin typeface="Arial" panose="020B0604020202020204" pitchFamily="34" charset="0"/>
                        </a:rPr>
                        <a:t>Not assigned a counselor, switched counselors, counselors need to spend more time with customers</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814063"/>
                  </a:ext>
                </a:extLst>
              </a:tr>
              <a:tr h="470741">
                <a:tc>
                  <a:txBody>
                    <a:bodyPr/>
                    <a:lstStyle/>
                    <a:p>
                      <a:pPr algn="l" fontAlgn="ctr"/>
                      <a:r>
                        <a:rPr lang="en-US" sz="1400" b="0" i="0" u="none" strike="noStrike" dirty="0" err="1">
                          <a:solidFill>
                            <a:srgbClr val="000000"/>
                          </a:solidFill>
                          <a:effectLst/>
                          <a:latin typeface="Arial" panose="020B0604020202020204" pitchFamily="34" charset="0"/>
                        </a:rPr>
                        <a:t>HireAbility</a:t>
                      </a:r>
                      <a:r>
                        <a:rPr lang="en-US" sz="1400" b="0" i="0" u="none" strike="noStrike" dirty="0">
                          <a:solidFill>
                            <a:srgbClr val="000000"/>
                          </a:solidFill>
                          <a:effectLst/>
                          <a:latin typeface="Arial" panose="020B0604020202020204" pitchFamily="34" charset="0"/>
                        </a:rPr>
                        <a:t> counselors or staff was unprofessional, rude, did not care</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376254"/>
                  </a:ext>
                </a:extLst>
              </a:tr>
              <a:tr h="446897">
                <a:tc>
                  <a:txBody>
                    <a:bodyPr/>
                    <a:lstStyle/>
                    <a:p>
                      <a:pPr algn="l" fontAlgn="ctr"/>
                      <a:r>
                        <a:rPr lang="en-US" sz="1400" b="0" i="0" u="none" strike="noStrike" dirty="0">
                          <a:solidFill>
                            <a:srgbClr val="000000"/>
                          </a:solidFill>
                          <a:effectLst/>
                          <a:latin typeface="Arial" panose="020B0604020202020204" pitchFamily="34" charset="0"/>
                        </a:rPr>
                        <a:t>Needed more help finding work, need to help customers find work, customer had to find a job on their own</a:t>
                      </a:r>
                    </a:p>
                  </a:txBody>
                  <a:tcPr marL="7134" marR="7134" marT="71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81257"/>
                  </a:ext>
                </a:extLst>
              </a:tr>
            </a:tbl>
          </a:graphicData>
        </a:graphic>
      </p:graphicFrame>
    </p:spTree>
    <p:extLst>
      <p:ext uri="{BB962C8B-B14F-4D97-AF65-F5344CB8AC3E}">
        <p14:creationId xmlns:p14="http://schemas.microsoft.com/office/powerpoint/2010/main" val="2399041253"/>
      </p:ext>
    </p:extLst>
  </p:cSld>
  <p:clrMapOvr>
    <a:masterClrMapping/>
  </p:clrMapOvr>
</p:sld>
</file>

<file path=ppt/theme/theme1.xml><?xml version="1.0" encoding="utf-8"?>
<a:theme xmlns:a="http://schemas.openxmlformats.org/drawingml/2006/main" name="Office Theme">
  <a:themeElements>
    <a:clrScheme name="Market Decisions">
      <a:dk1>
        <a:srgbClr val="000000"/>
      </a:dk1>
      <a:lt1>
        <a:srgbClr val="FFFFFF"/>
      </a:lt1>
      <a:dk2>
        <a:srgbClr val="000000"/>
      </a:dk2>
      <a:lt2>
        <a:srgbClr val="808080"/>
      </a:lt2>
      <a:accent1>
        <a:srgbClr val="007096"/>
      </a:accent1>
      <a:accent2>
        <a:srgbClr val="003F77"/>
      </a:accent2>
      <a:accent3>
        <a:srgbClr val="BDD6EE"/>
      </a:accent3>
      <a:accent4>
        <a:srgbClr val="AE2573"/>
      </a:accent4>
      <a:accent5>
        <a:srgbClr val="AAE2CA"/>
      </a:accent5>
      <a:accent6>
        <a:srgbClr val="98254D"/>
      </a:accent6>
      <a:hlink>
        <a:srgbClr val="CCCCFF"/>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9F99108-4071-465D-8388-580D477035E5}" vid="{1998A65A-57F6-4CDF-9F28-B5FAEE7E5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MDR Report Template Powerpoint DRAFT 04 23 2019</Template>
  <TotalTime>4278</TotalTime>
  <Words>7651</Words>
  <Application>Microsoft Office PowerPoint</Application>
  <PresentationFormat>On-screen Show (4:3)</PresentationFormat>
  <Paragraphs>981</Paragraphs>
  <Slides>101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Calibri</vt:lpstr>
      <vt:lpstr>Tahoma</vt:lpstr>
      <vt:lpstr>Times New Roman</vt:lpstr>
      <vt:lpstr>Office Theme</vt:lpstr>
      <vt:lpstr>PowerPoint Presentation</vt:lpstr>
      <vt:lpstr>PowerPoint Presentation</vt:lpstr>
      <vt:lpstr>PowerPoint Presentation</vt:lpstr>
      <vt:lpstr>How to Read This Report</vt:lpstr>
      <vt:lpstr>PowerPoint Presentation</vt:lpstr>
      <vt:lpstr>Survey Design</vt:lpstr>
      <vt:lpstr>The Sample</vt:lpstr>
      <vt:lpstr>Data Collection</vt:lpstr>
      <vt:lpstr>Response Rates</vt:lpstr>
      <vt:lpstr>PowerPoint Presentation</vt:lpstr>
      <vt:lpstr>What are the HireAbility Consumer Experience Core Metrics?</vt:lpstr>
      <vt:lpstr>Calculation of HireAbility Consumer Experience Core Metrics</vt:lpstr>
      <vt:lpstr>2022 Vermont HireAbility Consumer Experience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Respondent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overall trends continue to be positive.</vt:lpstr>
      <vt:lpstr>         HireAbility counselors and staff continue to shine and are a key influence on the positive consumer experience.</vt:lpstr>
      <vt:lpstr>Outcomes continue to improve.</vt:lpstr>
      <vt:lpstr>People are accessing benefits counseling and using job placement services.</vt:lpstr>
      <vt:lpstr>There is, of course, room for improvement. There are some differences in the consumer experience by District.</vt:lpstr>
      <vt:lpstr>There are some problems that remain unresolved.</vt:lpstr>
      <vt:lpstr>Consumer feedback did identify some areas of focus for improving the experience.</vt:lpstr>
      <vt:lpstr>There are differences in feedback by District which may identify local foci for quality improvement.</vt:lpstr>
      <vt:lpstr>There are differences in feedback by District which may identify local foci for quality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Noyes</dc:creator>
  <cp:lastModifiedBy>Mark Noyes</cp:lastModifiedBy>
  <cp:revision>257</cp:revision>
  <dcterms:created xsi:type="dcterms:W3CDTF">2019-06-12T17:05:43Z</dcterms:created>
  <dcterms:modified xsi:type="dcterms:W3CDTF">2022-05-20T20:55:37Z</dcterms:modified>
</cp:coreProperties>
</file>